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35"/>
  </p:notesMasterIdLst>
  <p:sldIdLst>
    <p:sldId id="256" r:id="rId2"/>
    <p:sldId id="9167" r:id="rId3"/>
    <p:sldId id="257" r:id="rId4"/>
    <p:sldId id="9010" r:id="rId5"/>
    <p:sldId id="9142" r:id="rId6"/>
    <p:sldId id="9143" r:id="rId7"/>
    <p:sldId id="9109" r:id="rId8"/>
    <p:sldId id="9144" r:id="rId9"/>
    <p:sldId id="9145" r:id="rId10"/>
    <p:sldId id="9146" r:id="rId11"/>
    <p:sldId id="9148" r:id="rId12"/>
    <p:sldId id="9147" r:id="rId13"/>
    <p:sldId id="9104" r:id="rId14"/>
    <p:sldId id="9149" r:id="rId15"/>
    <p:sldId id="9150" r:id="rId16"/>
    <p:sldId id="9153" r:id="rId17"/>
    <p:sldId id="9154" r:id="rId18"/>
    <p:sldId id="9002" r:id="rId19"/>
    <p:sldId id="9123" r:id="rId20"/>
    <p:sldId id="9155" r:id="rId21"/>
    <p:sldId id="9156" r:id="rId22"/>
    <p:sldId id="9157" r:id="rId23"/>
    <p:sldId id="9158" r:id="rId24"/>
    <p:sldId id="9159" r:id="rId25"/>
    <p:sldId id="9160" r:id="rId26"/>
    <p:sldId id="9162" r:id="rId27"/>
    <p:sldId id="9164" r:id="rId28"/>
    <p:sldId id="9161" r:id="rId29"/>
    <p:sldId id="9053" r:id="rId30"/>
    <p:sldId id="9125" r:id="rId31"/>
    <p:sldId id="9166" r:id="rId32"/>
    <p:sldId id="9165" r:id="rId33"/>
    <p:sldId id="306" r:id="rId3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739" autoAdjust="0"/>
  </p:normalViewPr>
  <p:slideViewPr>
    <p:cSldViewPr snapToGrid="0">
      <p:cViewPr varScale="1">
        <p:scale>
          <a:sx n="60" d="100"/>
          <a:sy n="60" d="100"/>
        </p:scale>
        <p:origin x="209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9518A9-49E1-4DF8-8773-93284327D3AB}" type="datetimeFigureOut">
              <a:rPr lang="zh-CN" altLang="en-US" smtClean="0"/>
              <a:t>2025/12/26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FCA87D-C000-4431-88A0-93A9FF6452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7836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FCA87D-C000-4431-88A0-93A9FF64523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8965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58F28-3392-7E3E-3BB4-A045141DB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3D2797B-2E62-ECF8-ED1A-77BF00CCC9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EF304FC-FCBA-2E6D-F59A-124D37848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zh-CN" altLang="en-US" dirty="0"/>
            </a:br>
            <a:r>
              <a:rPr lang="zh-CN" altLang="en-US" dirty="0"/>
              <a:t>存不存在一个可以让银行或者服务器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在不接触明文数据的情况下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进行密文上运算的机制或者算法呢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这就是我们今天所要介绍 同态加密的基本概念了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1B6022-36EA-B56C-9FC4-D17C0D2C2F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FCA87D-C000-4431-88A0-93A9FF64523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6852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8AC97-4947-E441-09FD-1CAAE4CA7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32CA529-3413-BFE0-CCA8-794E17BC3F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7CDD966-F0B3-5928-8947-89D39356D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zh-CN" altLang="en-US" dirty="0"/>
            </a:br>
            <a:r>
              <a:rPr lang="zh-CN" altLang="en-US" dirty="0"/>
              <a:t>存不存在一个可以让银行或者服务器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在不接触明文数据的情况下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进行密文上运算的机制或者算法呢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这就是我们今天所要介绍 同态加密的基本概念了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3FF35F-2636-105E-E52F-2ACA89535F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FCA87D-C000-4431-88A0-93A9FF64523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579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CE9A6-4AC7-3B54-888C-C3CA5CE0E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4C0B09A-2736-C6BE-938B-B5FEBF017C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F48F7A4-6CF0-F817-2E19-167D7499A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zh-CN" altLang="en-US" dirty="0"/>
            </a:br>
            <a:r>
              <a:rPr lang="zh-CN" altLang="en-US" dirty="0"/>
              <a:t>存不存在一个可以让银行或者服务器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在不接触明文数据的情况下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进行密文上运算的机制或者算法呢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这就是我们今天所要介绍 同态加密的基本概念了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929BF2-3971-A5F2-2FD0-E5B62BAFDD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FCA87D-C000-4431-88A0-93A9FF64523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1314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260BF-B097-CA8B-E08F-8C1F73F3C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0C3D37-7835-4AE9-F2C6-92C8F4938B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EE4CC9D-1C8D-08E0-6A3C-1766A5C08B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6F3A8A-E44C-4E27-D095-9E77E7A351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FCA87D-C000-4431-88A0-93A9FF64523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7952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7AEB7-DEDF-6115-2C0B-0C3ABEAF4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D696198-D2E4-A7FE-7935-650E85D2CB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637C52B-8C4A-B926-DDDF-59016FEEF5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A7ABDA-47F0-C943-3C65-E0885E429B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FCA87D-C000-4431-88A0-93A9FF64523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4498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A6713-E11C-B9C9-D8FB-0803F51E6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67B718D-445E-ED34-41BD-89BCC7F6A2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A31A258-5908-6492-8AE5-AC755CD1AA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6516CE-74CA-1FC0-9C7A-BC10AD9A13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FCA87D-C000-4431-88A0-93A9FF64523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9230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075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D65BBE-5C90-4076-A11E-1F3F5F92632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5616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A1BF8-2F6A-7C39-DD43-62FC80305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D76F1E4-63AE-3F2B-A920-C7659C24C2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CF00542-C652-6FF2-34C1-F5988F3E8C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zh-CN" altLang="en-US" dirty="0"/>
            </a:br>
            <a:r>
              <a:rPr lang="zh-CN" altLang="en-US" dirty="0"/>
              <a:t>存不存在一个可以让银行或者服务器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在不接触明文数据的情况下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进行密文上运算的机制或者算法呢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这就是我们今天所要介绍 同态加密的基本概念了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B7B597-4FE2-EA0C-CD68-4C06C85C39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FCA87D-C000-4431-88A0-93A9FF64523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324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002CC-B7D2-A55F-2E2B-0896FC559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B974844-0C25-0856-A5BE-ADD8A23088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2BDA3D8-D590-9F0D-4F86-884A6D04B9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zh-CN" altLang="en-US" dirty="0"/>
            </a:br>
            <a:r>
              <a:rPr lang="zh-CN" altLang="en-US" dirty="0"/>
              <a:t>存不存在一个可以让银行或者服务器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在不接触明文数据的情况下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进行密文上运算的机制或者算法呢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这就是我们今天所要介绍 同态加密的基本概念了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F199DE-4FA1-2D26-17E3-385DA3568A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FCA87D-C000-4431-88A0-93A9FF64523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608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75F5B-C2CD-B7AD-16E0-53CA87414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ECD9EA7-4B5E-0B63-A4AB-7CA4205EFB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F124212-255D-BA8C-8EF8-BC51029645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zh-CN" altLang="en-US" dirty="0"/>
            </a:br>
            <a:r>
              <a:rPr lang="zh-CN" altLang="en-US" dirty="0"/>
              <a:t>存不存在一个可以让银行或者服务器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在不接触明文数据的情况下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进行密文上运算的机制或者算法呢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这就是我们今天所要介绍 同态加密的基本概念了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4DC18F-34CA-160A-2629-D363110A4A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FCA87D-C000-4431-88A0-93A9FF64523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374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738FA-4852-794B-F922-65FB65B96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8E4B341-D9E6-49F6-D570-B7858199CF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A61D60D-DB19-E080-FD69-0525B41CE4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zh-CN" altLang="en-US" dirty="0"/>
            </a:br>
            <a:r>
              <a:rPr lang="zh-CN" altLang="en-US" dirty="0"/>
              <a:t>存不存在一个可以让银行或者服务器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在不接触明文数据的情况下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进行密文上运算的机制或者算法呢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这就是我们今天所要介绍 同态加密的基本概念了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4AA38C-9A48-0029-A8A1-C17992E88A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FCA87D-C000-4431-88A0-93A9FF64523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2670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80E11-0E51-9312-1D5C-FE07CF75D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EAB8ED3-5B1C-837F-A5A7-E5F0A5F3CB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17C126B-6E4A-9F2B-26DD-0E723E356E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zh-CN" altLang="en-US" dirty="0"/>
            </a:br>
            <a:r>
              <a:rPr lang="zh-CN" altLang="en-US" dirty="0"/>
              <a:t>存不存在一个可以让银行或者服务器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在不接触明文数据的情况下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进行密文上运算的机制或者算法呢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这就是我们今天所要介绍 同态加密的基本概念了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761C91-A497-4E71-8701-7CBC6CC000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FCA87D-C000-4431-88A0-93A9FF64523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747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2390B-41B4-781B-8F11-98C269942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A5FC155-DDBA-71F2-DA53-7883CCD20C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7E1E2E7-8445-EA0D-43EF-0E276CAB81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zh-CN" altLang="en-US" dirty="0"/>
            </a:br>
            <a:r>
              <a:rPr lang="zh-CN" altLang="en-US" dirty="0"/>
              <a:t>存不存在一个可以让银行或者服务器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在不接触明文数据的情况下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进行密文上运算的机制或者算法呢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这就是我们今天所要介绍 同态加密的基本概念了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4FEF6B-2BBA-15E0-4F36-C1B6409181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FCA87D-C000-4431-88A0-93A9FF64523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974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84F1B-002E-CA1E-1263-1ADE91ADD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7A3E14E-8BE4-1B03-7652-631ABA52A9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0101AAF-B970-66E7-4198-2CEEA19212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zh-CN" altLang="en-US" dirty="0"/>
            </a:br>
            <a:r>
              <a:rPr lang="zh-CN" altLang="en-US" dirty="0"/>
              <a:t>存不存在一个可以让银行或者服务器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在不接触明文数据的情况下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进行密文上运算的机制或者算法呢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这就是我们今天所要介绍 同态加密的基本概念了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2CB59F-86F0-031A-678F-62B74A6C9A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FCA87D-C000-4431-88A0-93A9FF64523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5444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A0464-FBB5-4567-9348-9C10C1803B85}" type="datetimeFigureOut">
              <a:rPr lang="zh-CN" altLang="en-US" smtClean="0"/>
              <a:t>2025/12/26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9DAB7-472C-4D5B-9158-408B27A1D0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7715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A0464-FBB5-4567-9348-9C10C1803B85}" type="datetimeFigureOut">
              <a:rPr lang="zh-CN" altLang="en-US" smtClean="0"/>
              <a:t>2025/12/26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9DAB7-472C-4D5B-9158-408B27A1D0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534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A0464-FBB5-4567-9348-9C10C1803B85}" type="datetimeFigureOut">
              <a:rPr lang="zh-CN" altLang="en-US" smtClean="0"/>
              <a:t>2025/12/26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9DAB7-472C-4D5B-9158-408B27A1D0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205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7624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A0464-FBB5-4567-9348-9C10C1803B85}" type="datetimeFigureOut">
              <a:rPr lang="zh-CN" altLang="en-US" smtClean="0"/>
              <a:t>2025/12/26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9DAB7-472C-4D5B-9158-408B27A1D0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327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A0464-FBB5-4567-9348-9C10C1803B85}" type="datetimeFigureOut">
              <a:rPr lang="zh-CN" altLang="en-US" smtClean="0"/>
              <a:t>2025/12/26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9DAB7-472C-4D5B-9158-408B27A1D0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9430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A0464-FBB5-4567-9348-9C10C1803B85}" type="datetimeFigureOut">
              <a:rPr lang="zh-CN" altLang="en-US" smtClean="0"/>
              <a:t>2025/12/26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9DAB7-472C-4D5B-9158-408B27A1D0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455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A0464-FBB5-4567-9348-9C10C1803B85}" type="datetimeFigureOut">
              <a:rPr lang="zh-CN" altLang="en-US" smtClean="0"/>
              <a:t>2025/12/26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9DAB7-472C-4D5B-9158-408B27A1D0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572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A0464-FBB5-4567-9348-9C10C1803B85}" type="datetimeFigureOut">
              <a:rPr lang="zh-CN" altLang="en-US" smtClean="0"/>
              <a:t>2025/12/26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9DAB7-472C-4D5B-9158-408B27A1D0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0448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A0464-FBB5-4567-9348-9C10C1803B85}" type="datetimeFigureOut">
              <a:rPr lang="zh-CN" altLang="en-US" smtClean="0"/>
              <a:t>2025/12/26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9DAB7-472C-4D5B-9158-408B27A1D0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9057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A0464-FBB5-4567-9348-9C10C1803B85}" type="datetimeFigureOut">
              <a:rPr lang="zh-CN" altLang="en-US" smtClean="0"/>
              <a:t>2025/12/26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9DAB7-472C-4D5B-9158-408B27A1D0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699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A0464-FBB5-4567-9348-9C10C1803B85}" type="datetimeFigureOut">
              <a:rPr lang="zh-CN" altLang="en-US" smtClean="0"/>
              <a:t>2025/12/26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19DAB7-472C-4D5B-9158-408B27A1D0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693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A0464-FBB5-4567-9348-9C10C1803B85}" type="datetimeFigureOut">
              <a:rPr lang="zh-CN" altLang="en-US" smtClean="0"/>
              <a:t>2025/12/26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9DAB7-472C-4D5B-9158-408B27A1D0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208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 flipH="1">
            <a:off x="4528760" y="1529633"/>
            <a:ext cx="3713815" cy="5159022"/>
          </a:xfrm>
          <a:prstGeom prst="chevron">
            <a:avLst>
              <a:gd name="adj" fmla="val 60879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9050" cap="sq">
            <a:noFill/>
            <a:miter/>
          </a:ln>
          <a:effectLst/>
        </p:spPr>
        <p:txBody>
          <a:bodyPr vert="horz" wrap="square" lIns="68580" tIns="34290" rIns="68580" bIns="34290" rtlCol="0" anchor="ctr"/>
          <a:lstStyle/>
          <a:p>
            <a:pPr algn="ctr">
              <a:lnSpc>
                <a:spcPct val="110000"/>
              </a:lnSpc>
            </a:pPr>
            <a:endParaRPr kumimoji="1" lang="zh-CN" altLang="en-US" sz="1350"/>
          </a:p>
        </p:txBody>
      </p:sp>
      <p:sp>
        <p:nvSpPr>
          <p:cNvPr id="4" name="标题 1"/>
          <p:cNvSpPr txBox="1"/>
          <p:nvPr/>
        </p:nvSpPr>
        <p:spPr>
          <a:xfrm rot="8103343" flipH="1">
            <a:off x="4963479" y="3542073"/>
            <a:ext cx="1123157" cy="1123157"/>
          </a:xfrm>
          <a:custGeom>
            <a:avLst/>
            <a:gdLst>
              <a:gd name="connsiteX0" fmla="*/ 72353 w 1497543"/>
              <a:gd name="connsiteY0" fmla="*/ 72351 h 1497542"/>
              <a:gd name="connsiteX1" fmla="*/ 84766 w 1497543"/>
              <a:gd name="connsiteY1" fmla="*/ 42382 h 1497542"/>
              <a:gd name="connsiteX2" fmla="*/ 42383 w 1497543"/>
              <a:gd name="connsiteY2" fmla="*/ 0 h 1497542"/>
              <a:gd name="connsiteX3" fmla="*/ 0 w 1497543"/>
              <a:gd name="connsiteY3" fmla="*/ 42382 h 1497542"/>
              <a:gd name="connsiteX4" fmla="*/ 42383 w 1497543"/>
              <a:gd name="connsiteY4" fmla="*/ 84765 h 1497542"/>
              <a:gd name="connsiteX5" fmla="*/ 72353 w 1497543"/>
              <a:gd name="connsiteY5" fmla="*/ 72351 h 1497542"/>
              <a:gd name="connsiteX6" fmla="*/ 72353 w 1497543"/>
              <a:gd name="connsiteY6" fmla="*/ 354906 h 1497542"/>
              <a:gd name="connsiteX7" fmla="*/ 84767 w 1497543"/>
              <a:gd name="connsiteY7" fmla="*/ 324937 h 1497542"/>
              <a:gd name="connsiteX8" fmla="*/ 42384 w 1497543"/>
              <a:gd name="connsiteY8" fmla="*/ 282555 h 1497542"/>
              <a:gd name="connsiteX9" fmla="*/ 0 w 1497543"/>
              <a:gd name="connsiteY9" fmla="*/ 324937 h 1497542"/>
              <a:gd name="connsiteX10" fmla="*/ 42384 w 1497543"/>
              <a:gd name="connsiteY10" fmla="*/ 367320 h 1497542"/>
              <a:gd name="connsiteX11" fmla="*/ 72353 w 1497543"/>
              <a:gd name="connsiteY11" fmla="*/ 354906 h 1497542"/>
              <a:gd name="connsiteX12" fmla="*/ 354908 w 1497543"/>
              <a:gd name="connsiteY12" fmla="*/ 354906 h 1497542"/>
              <a:gd name="connsiteX13" fmla="*/ 367322 w 1497543"/>
              <a:gd name="connsiteY13" fmla="*/ 324937 h 1497542"/>
              <a:gd name="connsiteX14" fmla="*/ 324938 w 1497543"/>
              <a:gd name="connsiteY14" fmla="*/ 282554 h 1497542"/>
              <a:gd name="connsiteX15" fmla="*/ 282556 w 1497543"/>
              <a:gd name="connsiteY15" fmla="*/ 324937 h 1497542"/>
              <a:gd name="connsiteX16" fmla="*/ 324939 w 1497543"/>
              <a:gd name="connsiteY16" fmla="*/ 367320 h 1497542"/>
              <a:gd name="connsiteX17" fmla="*/ 354908 w 1497543"/>
              <a:gd name="connsiteY17" fmla="*/ 354906 h 1497542"/>
              <a:gd name="connsiteX18" fmla="*/ 72353 w 1497543"/>
              <a:gd name="connsiteY18" fmla="*/ 637462 h 1497542"/>
              <a:gd name="connsiteX19" fmla="*/ 84766 w 1497543"/>
              <a:gd name="connsiteY19" fmla="*/ 607493 h 1497542"/>
              <a:gd name="connsiteX20" fmla="*/ 42383 w 1497543"/>
              <a:gd name="connsiteY20" fmla="*/ 565110 h 1497542"/>
              <a:gd name="connsiteX21" fmla="*/ 0 w 1497543"/>
              <a:gd name="connsiteY21" fmla="*/ 607493 h 1497542"/>
              <a:gd name="connsiteX22" fmla="*/ 42383 w 1497543"/>
              <a:gd name="connsiteY22" fmla="*/ 649876 h 1497542"/>
              <a:gd name="connsiteX23" fmla="*/ 72353 w 1497543"/>
              <a:gd name="connsiteY23" fmla="*/ 637462 h 1497542"/>
              <a:gd name="connsiteX24" fmla="*/ 354908 w 1497543"/>
              <a:gd name="connsiteY24" fmla="*/ 637462 h 1497542"/>
              <a:gd name="connsiteX25" fmla="*/ 367321 w 1497543"/>
              <a:gd name="connsiteY25" fmla="*/ 607493 h 1497542"/>
              <a:gd name="connsiteX26" fmla="*/ 324938 w 1497543"/>
              <a:gd name="connsiteY26" fmla="*/ 565110 h 1497542"/>
              <a:gd name="connsiteX27" fmla="*/ 282555 w 1497543"/>
              <a:gd name="connsiteY27" fmla="*/ 607493 h 1497542"/>
              <a:gd name="connsiteX28" fmla="*/ 324938 w 1497543"/>
              <a:gd name="connsiteY28" fmla="*/ 649876 h 1497542"/>
              <a:gd name="connsiteX29" fmla="*/ 354908 w 1497543"/>
              <a:gd name="connsiteY29" fmla="*/ 637462 h 1497542"/>
              <a:gd name="connsiteX30" fmla="*/ 72353 w 1497543"/>
              <a:gd name="connsiteY30" fmla="*/ 920017 h 1497542"/>
              <a:gd name="connsiteX31" fmla="*/ 84766 w 1497543"/>
              <a:gd name="connsiteY31" fmla="*/ 890048 h 1497542"/>
              <a:gd name="connsiteX32" fmla="*/ 42383 w 1497543"/>
              <a:gd name="connsiteY32" fmla="*/ 847665 h 1497542"/>
              <a:gd name="connsiteX33" fmla="*/ 0 w 1497543"/>
              <a:gd name="connsiteY33" fmla="*/ 890048 h 1497542"/>
              <a:gd name="connsiteX34" fmla="*/ 42384 w 1497543"/>
              <a:gd name="connsiteY34" fmla="*/ 932431 h 1497542"/>
              <a:gd name="connsiteX35" fmla="*/ 72353 w 1497543"/>
              <a:gd name="connsiteY35" fmla="*/ 920017 h 1497542"/>
              <a:gd name="connsiteX36" fmla="*/ 637463 w 1497543"/>
              <a:gd name="connsiteY36" fmla="*/ 637463 h 1497542"/>
              <a:gd name="connsiteX37" fmla="*/ 649877 w 1497543"/>
              <a:gd name="connsiteY37" fmla="*/ 607493 h 1497542"/>
              <a:gd name="connsiteX38" fmla="*/ 607494 w 1497543"/>
              <a:gd name="connsiteY38" fmla="*/ 565110 h 1497542"/>
              <a:gd name="connsiteX39" fmla="*/ 565111 w 1497543"/>
              <a:gd name="connsiteY39" fmla="*/ 607493 h 1497542"/>
              <a:gd name="connsiteX40" fmla="*/ 607494 w 1497543"/>
              <a:gd name="connsiteY40" fmla="*/ 649876 h 1497542"/>
              <a:gd name="connsiteX41" fmla="*/ 637463 w 1497543"/>
              <a:gd name="connsiteY41" fmla="*/ 637463 h 1497542"/>
              <a:gd name="connsiteX42" fmla="*/ 354908 w 1497543"/>
              <a:gd name="connsiteY42" fmla="*/ 920017 h 1497542"/>
              <a:gd name="connsiteX43" fmla="*/ 367321 w 1497543"/>
              <a:gd name="connsiteY43" fmla="*/ 890048 h 1497542"/>
              <a:gd name="connsiteX44" fmla="*/ 324938 w 1497543"/>
              <a:gd name="connsiteY44" fmla="*/ 847665 h 1497542"/>
              <a:gd name="connsiteX45" fmla="*/ 282555 w 1497543"/>
              <a:gd name="connsiteY45" fmla="*/ 890048 h 1497542"/>
              <a:gd name="connsiteX46" fmla="*/ 324939 w 1497543"/>
              <a:gd name="connsiteY46" fmla="*/ 932431 h 1497542"/>
              <a:gd name="connsiteX47" fmla="*/ 354908 w 1497543"/>
              <a:gd name="connsiteY47" fmla="*/ 920017 h 1497542"/>
              <a:gd name="connsiteX48" fmla="*/ 72352 w 1497543"/>
              <a:gd name="connsiteY48" fmla="*/ 1202573 h 1497542"/>
              <a:gd name="connsiteX49" fmla="*/ 84766 w 1497543"/>
              <a:gd name="connsiteY49" fmla="*/ 1172604 h 1497542"/>
              <a:gd name="connsiteX50" fmla="*/ 42383 w 1497543"/>
              <a:gd name="connsiteY50" fmla="*/ 1130221 h 1497542"/>
              <a:gd name="connsiteX51" fmla="*/ 0 w 1497543"/>
              <a:gd name="connsiteY51" fmla="*/ 1172604 h 1497542"/>
              <a:gd name="connsiteX52" fmla="*/ 42383 w 1497543"/>
              <a:gd name="connsiteY52" fmla="*/ 1214987 h 1497542"/>
              <a:gd name="connsiteX53" fmla="*/ 72352 w 1497543"/>
              <a:gd name="connsiteY53" fmla="*/ 1202573 h 1497542"/>
              <a:gd name="connsiteX54" fmla="*/ 637464 w 1497543"/>
              <a:gd name="connsiteY54" fmla="*/ 920017 h 1497542"/>
              <a:gd name="connsiteX55" fmla="*/ 649877 w 1497543"/>
              <a:gd name="connsiteY55" fmla="*/ 890048 h 1497542"/>
              <a:gd name="connsiteX56" fmla="*/ 607494 w 1497543"/>
              <a:gd name="connsiteY56" fmla="*/ 847665 h 1497542"/>
              <a:gd name="connsiteX57" fmla="*/ 565111 w 1497543"/>
              <a:gd name="connsiteY57" fmla="*/ 890048 h 1497542"/>
              <a:gd name="connsiteX58" fmla="*/ 607494 w 1497543"/>
              <a:gd name="connsiteY58" fmla="*/ 932431 h 1497542"/>
              <a:gd name="connsiteX59" fmla="*/ 637464 w 1497543"/>
              <a:gd name="connsiteY59" fmla="*/ 920017 h 1497542"/>
              <a:gd name="connsiteX60" fmla="*/ 354907 w 1497543"/>
              <a:gd name="connsiteY60" fmla="*/ 1202573 h 1497542"/>
              <a:gd name="connsiteX61" fmla="*/ 367321 w 1497543"/>
              <a:gd name="connsiteY61" fmla="*/ 1172604 h 1497542"/>
              <a:gd name="connsiteX62" fmla="*/ 324938 w 1497543"/>
              <a:gd name="connsiteY62" fmla="*/ 1130221 h 1497542"/>
              <a:gd name="connsiteX63" fmla="*/ 282555 w 1497543"/>
              <a:gd name="connsiteY63" fmla="*/ 1172604 h 1497542"/>
              <a:gd name="connsiteX64" fmla="*/ 324938 w 1497543"/>
              <a:gd name="connsiteY64" fmla="*/ 1214987 h 1497542"/>
              <a:gd name="connsiteX65" fmla="*/ 354907 w 1497543"/>
              <a:gd name="connsiteY65" fmla="*/ 1202573 h 1497542"/>
              <a:gd name="connsiteX66" fmla="*/ 72353 w 1497543"/>
              <a:gd name="connsiteY66" fmla="*/ 1485128 h 1497542"/>
              <a:gd name="connsiteX67" fmla="*/ 84766 w 1497543"/>
              <a:gd name="connsiteY67" fmla="*/ 1455159 h 1497542"/>
              <a:gd name="connsiteX68" fmla="*/ 42383 w 1497543"/>
              <a:gd name="connsiteY68" fmla="*/ 1412776 h 1497542"/>
              <a:gd name="connsiteX69" fmla="*/ 0 w 1497543"/>
              <a:gd name="connsiteY69" fmla="*/ 1455159 h 1497542"/>
              <a:gd name="connsiteX70" fmla="*/ 42383 w 1497543"/>
              <a:gd name="connsiteY70" fmla="*/ 1497542 h 1497542"/>
              <a:gd name="connsiteX71" fmla="*/ 72353 w 1497543"/>
              <a:gd name="connsiteY71" fmla="*/ 1485128 h 1497542"/>
              <a:gd name="connsiteX72" fmla="*/ 920019 w 1497543"/>
              <a:gd name="connsiteY72" fmla="*/ 920017 h 1497542"/>
              <a:gd name="connsiteX73" fmla="*/ 932432 w 1497543"/>
              <a:gd name="connsiteY73" fmla="*/ 890048 h 1497542"/>
              <a:gd name="connsiteX74" fmla="*/ 890049 w 1497543"/>
              <a:gd name="connsiteY74" fmla="*/ 847665 h 1497542"/>
              <a:gd name="connsiteX75" fmla="*/ 847666 w 1497543"/>
              <a:gd name="connsiteY75" fmla="*/ 890048 h 1497542"/>
              <a:gd name="connsiteX76" fmla="*/ 890049 w 1497543"/>
              <a:gd name="connsiteY76" fmla="*/ 932431 h 1497542"/>
              <a:gd name="connsiteX77" fmla="*/ 920019 w 1497543"/>
              <a:gd name="connsiteY77" fmla="*/ 920017 h 1497542"/>
              <a:gd name="connsiteX78" fmla="*/ 637463 w 1497543"/>
              <a:gd name="connsiteY78" fmla="*/ 1202573 h 1497542"/>
              <a:gd name="connsiteX79" fmla="*/ 649877 w 1497543"/>
              <a:gd name="connsiteY79" fmla="*/ 1172604 h 1497542"/>
              <a:gd name="connsiteX80" fmla="*/ 607494 w 1497543"/>
              <a:gd name="connsiteY80" fmla="*/ 1130221 h 1497542"/>
              <a:gd name="connsiteX81" fmla="*/ 565111 w 1497543"/>
              <a:gd name="connsiteY81" fmla="*/ 1172604 h 1497542"/>
              <a:gd name="connsiteX82" fmla="*/ 607494 w 1497543"/>
              <a:gd name="connsiteY82" fmla="*/ 1214987 h 1497542"/>
              <a:gd name="connsiteX83" fmla="*/ 637463 w 1497543"/>
              <a:gd name="connsiteY83" fmla="*/ 1202573 h 1497542"/>
              <a:gd name="connsiteX84" fmla="*/ 354908 w 1497543"/>
              <a:gd name="connsiteY84" fmla="*/ 1485128 h 1497542"/>
              <a:gd name="connsiteX85" fmla="*/ 367321 w 1497543"/>
              <a:gd name="connsiteY85" fmla="*/ 1455159 h 1497542"/>
              <a:gd name="connsiteX86" fmla="*/ 324938 w 1497543"/>
              <a:gd name="connsiteY86" fmla="*/ 1412776 h 1497542"/>
              <a:gd name="connsiteX87" fmla="*/ 282555 w 1497543"/>
              <a:gd name="connsiteY87" fmla="*/ 1455159 h 1497542"/>
              <a:gd name="connsiteX88" fmla="*/ 324939 w 1497543"/>
              <a:gd name="connsiteY88" fmla="*/ 1497542 h 1497542"/>
              <a:gd name="connsiteX89" fmla="*/ 354908 w 1497543"/>
              <a:gd name="connsiteY89" fmla="*/ 1485128 h 1497542"/>
              <a:gd name="connsiteX90" fmla="*/ 920018 w 1497543"/>
              <a:gd name="connsiteY90" fmla="*/ 1202573 h 1497542"/>
              <a:gd name="connsiteX91" fmla="*/ 932432 w 1497543"/>
              <a:gd name="connsiteY91" fmla="*/ 1172604 h 1497542"/>
              <a:gd name="connsiteX92" fmla="*/ 890049 w 1497543"/>
              <a:gd name="connsiteY92" fmla="*/ 1130221 h 1497542"/>
              <a:gd name="connsiteX93" fmla="*/ 847666 w 1497543"/>
              <a:gd name="connsiteY93" fmla="*/ 1172604 h 1497542"/>
              <a:gd name="connsiteX94" fmla="*/ 890049 w 1497543"/>
              <a:gd name="connsiteY94" fmla="*/ 1214987 h 1497542"/>
              <a:gd name="connsiteX95" fmla="*/ 920018 w 1497543"/>
              <a:gd name="connsiteY95" fmla="*/ 1202573 h 1497542"/>
              <a:gd name="connsiteX96" fmla="*/ 637464 w 1497543"/>
              <a:gd name="connsiteY96" fmla="*/ 1485128 h 1497542"/>
              <a:gd name="connsiteX97" fmla="*/ 649877 w 1497543"/>
              <a:gd name="connsiteY97" fmla="*/ 1455159 h 1497542"/>
              <a:gd name="connsiteX98" fmla="*/ 607494 w 1497543"/>
              <a:gd name="connsiteY98" fmla="*/ 1412776 h 1497542"/>
              <a:gd name="connsiteX99" fmla="*/ 565111 w 1497543"/>
              <a:gd name="connsiteY99" fmla="*/ 1455159 h 1497542"/>
              <a:gd name="connsiteX100" fmla="*/ 607494 w 1497543"/>
              <a:gd name="connsiteY100" fmla="*/ 1497542 h 1497542"/>
              <a:gd name="connsiteX101" fmla="*/ 637464 w 1497543"/>
              <a:gd name="connsiteY101" fmla="*/ 1485128 h 1497542"/>
              <a:gd name="connsiteX102" fmla="*/ 1202574 w 1497543"/>
              <a:gd name="connsiteY102" fmla="*/ 1202573 h 1497542"/>
              <a:gd name="connsiteX103" fmla="*/ 1214988 w 1497543"/>
              <a:gd name="connsiteY103" fmla="*/ 1172604 h 1497542"/>
              <a:gd name="connsiteX104" fmla="*/ 1172605 w 1497543"/>
              <a:gd name="connsiteY104" fmla="*/ 1130221 h 1497542"/>
              <a:gd name="connsiteX105" fmla="*/ 1130222 w 1497543"/>
              <a:gd name="connsiteY105" fmla="*/ 1172604 h 1497542"/>
              <a:gd name="connsiteX106" fmla="*/ 1172605 w 1497543"/>
              <a:gd name="connsiteY106" fmla="*/ 1214987 h 1497542"/>
              <a:gd name="connsiteX107" fmla="*/ 1202574 w 1497543"/>
              <a:gd name="connsiteY107" fmla="*/ 1202573 h 1497542"/>
              <a:gd name="connsiteX108" fmla="*/ 920018 w 1497543"/>
              <a:gd name="connsiteY108" fmla="*/ 1485128 h 1497542"/>
              <a:gd name="connsiteX109" fmla="*/ 932432 w 1497543"/>
              <a:gd name="connsiteY109" fmla="*/ 1455159 h 1497542"/>
              <a:gd name="connsiteX110" fmla="*/ 890049 w 1497543"/>
              <a:gd name="connsiteY110" fmla="*/ 1412776 h 1497542"/>
              <a:gd name="connsiteX111" fmla="*/ 847666 w 1497543"/>
              <a:gd name="connsiteY111" fmla="*/ 1455159 h 1497542"/>
              <a:gd name="connsiteX112" fmla="*/ 890049 w 1497543"/>
              <a:gd name="connsiteY112" fmla="*/ 1497542 h 1497542"/>
              <a:gd name="connsiteX113" fmla="*/ 920018 w 1497543"/>
              <a:gd name="connsiteY113" fmla="*/ 1485128 h 1497542"/>
              <a:gd name="connsiteX114" fmla="*/ 1202574 w 1497543"/>
              <a:gd name="connsiteY114" fmla="*/ 1485128 h 1497542"/>
              <a:gd name="connsiteX115" fmla="*/ 1214988 w 1497543"/>
              <a:gd name="connsiteY115" fmla="*/ 1455159 h 1497542"/>
              <a:gd name="connsiteX116" fmla="*/ 1172605 w 1497543"/>
              <a:gd name="connsiteY116" fmla="*/ 1412776 h 1497542"/>
              <a:gd name="connsiteX117" fmla="*/ 1130222 w 1497543"/>
              <a:gd name="connsiteY117" fmla="*/ 1455159 h 1497542"/>
              <a:gd name="connsiteX118" fmla="*/ 1172605 w 1497543"/>
              <a:gd name="connsiteY118" fmla="*/ 1497542 h 1497542"/>
              <a:gd name="connsiteX119" fmla="*/ 1202574 w 1497543"/>
              <a:gd name="connsiteY119" fmla="*/ 1485128 h 1497542"/>
              <a:gd name="connsiteX120" fmla="*/ 1485129 w 1497543"/>
              <a:gd name="connsiteY120" fmla="*/ 1485128 h 1497542"/>
              <a:gd name="connsiteX121" fmla="*/ 1497543 w 1497543"/>
              <a:gd name="connsiteY121" fmla="*/ 1455159 h 1497542"/>
              <a:gd name="connsiteX122" fmla="*/ 1455160 w 1497543"/>
              <a:gd name="connsiteY122" fmla="*/ 1412776 h 1497542"/>
              <a:gd name="connsiteX123" fmla="*/ 1412777 w 1497543"/>
              <a:gd name="connsiteY123" fmla="*/ 1455159 h 1497542"/>
              <a:gd name="connsiteX124" fmla="*/ 1455160 w 1497543"/>
              <a:gd name="connsiteY124" fmla="*/ 1497542 h 1497542"/>
              <a:gd name="connsiteX125" fmla="*/ 1485129 w 1497543"/>
              <a:gd name="connsiteY125" fmla="*/ 1485128 h 1497542"/>
            </a:gdLst>
            <a:ahLst/>
            <a:cxnLst/>
            <a:rect l="l" t="t" r="r" b="b"/>
            <a:pathLst>
              <a:path w="1497543" h="1497542">
                <a:moveTo>
                  <a:pt x="72353" y="72351"/>
                </a:moveTo>
                <a:cubicBezTo>
                  <a:pt x="80022" y="64682"/>
                  <a:pt x="84766" y="54086"/>
                  <a:pt x="84766" y="42382"/>
                </a:cubicBezTo>
                <a:cubicBezTo>
                  <a:pt x="84766" y="18975"/>
                  <a:pt x="65790" y="-1"/>
                  <a:pt x="42383" y="0"/>
                </a:cubicBezTo>
                <a:cubicBezTo>
                  <a:pt x="18976" y="-1"/>
                  <a:pt x="0" y="18975"/>
                  <a:pt x="0" y="42382"/>
                </a:cubicBezTo>
                <a:cubicBezTo>
                  <a:pt x="0" y="65789"/>
                  <a:pt x="18976" y="84765"/>
                  <a:pt x="42383" y="84765"/>
                </a:cubicBezTo>
                <a:cubicBezTo>
                  <a:pt x="54087" y="84766"/>
                  <a:pt x="64683" y="80021"/>
                  <a:pt x="72353" y="72351"/>
                </a:cubicBezTo>
                <a:close/>
                <a:moveTo>
                  <a:pt x="72353" y="354906"/>
                </a:moveTo>
                <a:cubicBezTo>
                  <a:pt x="80023" y="347237"/>
                  <a:pt x="84767" y="336641"/>
                  <a:pt x="84767" y="324937"/>
                </a:cubicBezTo>
                <a:cubicBezTo>
                  <a:pt x="84766" y="301530"/>
                  <a:pt x="65791" y="282554"/>
                  <a:pt x="42384" y="282555"/>
                </a:cubicBezTo>
                <a:cubicBezTo>
                  <a:pt x="18977" y="282554"/>
                  <a:pt x="0" y="301530"/>
                  <a:pt x="0" y="324937"/>
                </a:cubicBezTo>
                <a:cubicBezTo>
                  <a:pt x="1" y="348344"/>
                  <a:pt x="18977" y="367320"/>
                  <a:pt x="42384" y="367320"/>
                </a:cubicBezTo>
                <a:cubicBezTo>
                  <a:pt x="54087" y="367320"/>
                  <a:pt x="64683" y="362576"/>
                  <a:pt x="72353" y="354906"/>
                </a:cubicBezTo>
                <a:close/>
                <a:moveTo>
                  <a:pt x="354908" y="354906"/>
                </a:moveTo>
                <a:cubicBezTo>
                  <a:pt x="362578" y="347237"/>
                  <a:pt x="367322" y="336641"/>
                  <a:pt x="367322" y="324937"/>
                </a:cubicBezTo>
                <a:cubicBezTo>
                  <a:pt x="367322" y="301530"/>
                  <a:pt x="348346" y="282554"/>
                  <a:pt x="324938" y="282554"/>
                </a:cubicBezTo>
                <a:cubicBezTo>
                  <a:pt x="301532" y="282554"/>
                  <a:pt x="282555" y="301530"/>
                  <a:pt x="282556" y="324937"/>
                </a:cubicBezTo>
                <a:cubicBezTo>
                  <a:pt x="282556" y="348344"/>
                  <a:pt x="301532" y="367320"/>
                  <a:pt x="324939" y="367320"/>
                </a:cubicBezTo>
                <a:cubicBezTo>
                  <a:pt x="336642" y="367320"/>
                  <a:pt x="347238" y="362576"/>
                  <a:pt x="354908" y="354906"/>
                </a:cubicBezTo>
                <a:close/>
                <a:moveTo>
                  <a:pt x="72353" y="637462"/>
                </a:moveTo>
                <a:cubicBezTo>
                  <a:pt x="80022" y="629793"/>
                  <a:pt x="84766" y="619197"/>
                  <a:pt x="84766" y="607493"/>
                </a:cubicBezTo>
                <a:cubicBezTo>
                  <a:pt x="84766" y="584086"/>
                  <a:pt x="65790" y="565110"/>
                  <a:pt x="42383" y="565110"/>
                </a:cubicBezTo>
                <a:cubicBezTo>
                  <a:pt x="18976" y="565110"/>
                  <a:pt x="0" y="584086"/>
                  <a:pt x="0" y="607493"/>
                </a:cubicBezTo>
                <a:cubicBezTo>
                  <a:pt x="0" y="630900"/>
                  <a:pt x="18976" y="649876"/>
                  <a:pt x="42383" y="649876"/>
                </a:cubicBezTo>
                <a:cubicBezTo>
                  <a:pt x="54087" y="649876"/>
                  <a:pt x="64682" y="645132"/>
                  <a:pt x="72353" y="637462"/>
                </a:cubicBezTo>
                <a:close/>
                <a:moveTo>
                  <a:pt x="354908" y="637462"/>
                </a:moveTo>
                <a:cubicBezTo>
                  <a:pt x="362577" y="629792"/>
                  <a:pt x="367321" y="619196"/>
                  <a:pt x="367321" y="607493"/>
                </a:cubicBezTo>
                <a:cubicBezTo>
                  <a:pt x="367321" y="584086"/>
                  <a:pt x="348345" y="565110"/>
                  <a:pt x="324938" y="565110"/>
                </a:cubicBezTo>
                <a:cubicBezTo>
                  <a:pt x="301531" y="565110"/>
                  <a:pt x="282555" y="584086"/>
                  <a:pt x="282555" y="607493"/>
                </a:cubicBezTo>
                <a:cubicBezTo>
                  <a:pt x="282555" y="630900"/>
                  <a:pt x="301531" y="649876"/>
                  <a:pt x="324938" y="649876"/>
                </a:cubicBezTo>
                <a:cubicBezTo>
                  <a:pt x="336642" y="649876"/>
                  <a:pt x="347238" y="645132"/>
                  <a:pt x="354908" y="637462"/>
                </a:cubicBezTo>
                <a:close/>
                <a:moveTo>
                  <a:pt x="72353" y="920017"/>
                </a:moveTo>
                <a:cubicBezTo>
                  <a:pt x="80022" y="912348"/>
                  <a:pt x="84767" y="901752"/>
                  <a:pt x="84766" y="890048"/>
                </a:cubicBezTo>
                <a:cubicBezTo>
                  <a:pt x="84766" y="866641"/>
                  <a:pt x="65791" y="847665"/>
                  <a:pt x="42383" y="847665"/>
                </a:cubicBezTo>
                <a:cubicBezTo>
                  <a:pt x="18977" y="847665"/>
                  <a:pt x="0" y="866641"/>
                  <a:pt x="0" y="890048"/>
                </a:cubicBezTo>
                <a:cubicBezTo>
                  <a:pt x="1" y="913455"/>
                  <a:pt x="18976" y="932431"/>
                  <a:pt x="42384" y="932431"/>
                </a:cubicBezTo>
                <a:cubicBezTo>
                  <a:pt x="54087" y="932431"/>
                  <a:pt x="64683" y="927687"/>
                  <a:pt x="72353" y="920017"/>
                </a:cubicBezTo>
                <a:close/>
                <a:moveTo>
                  <a:pt x="637463" y="637463"/>
                </a:moveTo>
                <a:cubicBezTo>
                  <a:pt x="645133" y="629793"/>
                  <a:pt x="649877" y="619197"/>
                  <a:pt x="649877" y="607493"/>
                </a:cubicBezTo>
                <a:cubicBezTo>
                  <a:pt x="649877" y="584086"/>
                  <a:pt x="630901" y="565110"/>
                  <a:pt x="607494" y="565110"/>
                </a:cubicBezTo>
                <a:cubicBezTo>
                  <a:pt x="584087" y="565110"/>
                  <a:pt x="565111" y="584086"/>
                  <a:pt x="565111" y="607493"/>
                </a:cubicBezTo>
                <a:cubicBezTo>
                  <a:pt x="565111" y="630900"/>
                  <a:pt x="584087" y="649876"/>
                  <a:pt x="607494" y="649876"/>
                </a:cubicBezTo>
                <a:cubicBezTo>
                  <a:pt x="619197" y="649876"/>
                  <a:pt x="629793" y="645132"/>
                  <a:pt x="637463" y="637463"/>
                </a:cubicBezTo>
                <a:close/>
                <a:moveTo>
                  <a:pt x="354908" y="920017"/>
                </a:moveTo>
                <a:cubicBezTo>
                  <a:pt x="362578" y="912347"/>
                  <a:pt x="367322" y="901751"/>
                  <a:pt x="367321" y="890048"/>
                </a:cubicBezTo>
                <a:cubicBezTo>
                  <a:pt x="367321" y="866641"/>
                  <a:pt x="348346" y="847665"/>
                  <a:pt x="324938" y="847665"/>
                </a:cubicBezTo>
                <a:cubicBezTo>
                  <a:pt x="301532" y="847665"/>
                  <a:pt x="282555" y="866641"/>
                  <a:pt x="282555" y="890048"/>
                </a:cubicBezTo>
                <a:cubicBezTo>
                  <a:pt x="282556" y="913455"/>
                  <a:pt x="301531" y="932431"/>
                  <a:pt x="324939" y="932431"/>
                </a:cubicBezTo>
                <a:cubicBezTo>
                  <a:pt x="336642" y="932431"/>
                  <a:pt x="347238" y="927687"/>
                  <a:pt x="354908" y="920017"/>
                </a:cubicBezTo>
                <a:close/>
                <a:moveTo>
                  <a:pt x="72352" y="1202573"/>
                </a:moveTo>
                <a:cubicBezTo>
                  <a:pt x="80022" y="1194903"/>
                  <a:pt x="84766" y="1184307"/>
                  <a:pt x="84766" y="1172604"/>
                </a:cubicBezTo>
                <a:cubicBezTo>
                  <a:pt x="84766" y="1149197"/>
                  <a:pt x="65790" y="1130221"/>
                  <a:pt x="42383" y="1130221"/>
                </a:cubicBezTo>
                <a:cubicBezTo>
                  <a:pt x="18976" y="1130221"/>
                  <a:pt x="0" y="1149197"/>
                  <a:pt x="0" y="1172604"/>
                </a:cubicBezTo>
                <a:cubicBezTo>
                  <a:pt x="0" y="1196011"/>
                  <a:pt x="18976" y="1214987"/>
                  <a:pt x="42383" y="1214987"/>
                </a:cubicBezTo>
                <a:cubicBezTo>
                  <a:pt x="54087" y="1214987"/>
                  <a:pt x="64682" y="1210243"/>
                  <a:pt x="72352" y="1202573"/>
                </a:cubicBezTo>
                <a:close/>
                <a:moveTo>
                  <a:pt x="637464" y="920017"/>
                </a:moveTo>
                <a:cubicBezTo>
                  <a:pt x="645133" y="912348"/>
                  <a:pt x="649877" y="901752"/>
                  <a:pt x="649877" y="890048"/>
                </a:cubicBezTo>
                <a:cubicBezTo>
                  <a:pt x="649877" y="866641"/>
                  <a:pt x="630901" y="847665"/>
                  <a:pt x="607494" y="847665"/>
                </a:cubicBezTo>
                <a:cubicBezTo>
                  <a:pt x="584087" y="847665"/>
                  <a:pt x="565111" y="866642"/>
                  <a:pt x="565111" y="890048"/>
                </a:cubicBezTo>
                <a:cubicBezTo>
                  <a:pt x="565111" y="913455"/>
                  <a:pt x="584087" y="932431"/>
                  <a:pt x="607494" y="932431"/>
                </a:cubicBezTo>
                <a:cubicBezTo>
                  <a:pt x="619198" y="932431"/>
                  <a:pt x="629794" y="927687"/>
                  <a:pt x="637464" y="920017"/>
                </a:cubicBezTo>
                <a:close/>
                <a:moveTo>
                  <a:pt x="354907" y="1202573"/>
                </a:moveTo>
                <a:cubicBezTo>
                  <a:pt x="362577" y="1194903"/>
                  <a:pt x="367321" y="1184307"/>
                  <a:pt x="367321" y="1172604"/>
                </a:cubicBezTo>
                <a:cubicBezTo>
                  <a:pt x="367321" y="1149197"/>
                  <a:pt x="348345" y="1130221"/>
                  <a:pt x="324938" y="1130221"/>
                </a:cubicBezTo>
                <a:cubicBezTo>
                  <a:pt x="301531" y="1130221"/>
                  <a:pt x="282555" y="1149197"/>
                  <a:pt x="282555" y="1172604"/>
                </a:cubicBezTo>
                <a:cubicBezTo>
                  <a:pt x="282555" y="1196011"/>
                  <a:pt x="301531" y="1214987"/>
                  <a:pt x="324938" y="1214987"/>
                </a:cubicBezTo>
                <a:cubicBezTo>
                  <a:pt x="336642" y="1214987"/>
                  <a:pt x="347237" y="1210243"/>
                  <a:pt x="354907" y="1202573"/>
                </a:cubicBezTo>
                <a:close/>
                <a:moveTo>
                  <a:pt x="72353" y="1485128"/>
                </a:moveTo>
                <a:cubicBezTo>
                  <a:pt x="80022" y="1477458"/>
                  <a:pt x="84766" y="1466862"/>
                  <a:pt x="84766" y="1455159"/>
                </a:cubicBezTo>
                <a:cubicBezTo>
                  <a:pt x="84766" y="1431752"/>
                  <a:pt x="65790" y="1412776"/>
                  <a:pt x="42383" y="1412776"/>
                </a:cubicBezTo>
                <a:cubicBezTo>
                  <a:pt x="18977" y="1412776"/>
                  <a:pt x="0" y="1431752"/>
                  <a:pt x="0" y="1455159"/>
                </a:cubicBezTo>
                <a:cubicBezTo>
                  <a:pt x="0" y="1478566"/>
                  <a:pt x="18976" y="1497542"/>
                  <a:pt x="42383" y="1497542"/>
                </a:cubicBezTo>
                <a:cubicBezTo>
                  <a:pt x="54087" y="1497542"/>
                  <a:pt x="64683" y="1492798"/>
                  <a:pt x="72353" y="1485128"/>
                </a:cubicBezTo>
                <a:close/>
                <a:moveTo>
                  <a:pt x="920019" y="920017"/>
                </a:moveTo>
                <a:cubicBezTo>
                  <a:pt x="927688" y="912347"/>
                  <a:pt x="932432" y="901751"/>
                  <a:pt x="932432" y="890048"/>
                </a:cubicBezTo>
                <a:cubicBezTo>
                  <a:pt x="932432" y="866641"/>
                  <a:pt x="913456" y="847665"/>
                  <a:pt x="890049" y="847665"/>
                </a:cubicBezTo>
                <a:cubicBezTo>
                  <a:pt x="866643" y="847665"/>
                  <a:pt x="847666" y="866641"/>
                  <a:pt x="847666" y="890048"/>
                </a:cubicBezTo>
                <a:cubicBezTo>
                  <a:pt x="847666" y="913455"/>
                  <a:pt x="866642" y="932431"/>
                  <a:pt x="890049" y="932431"/>
                </a:cubicBezTo>
                <a:cubicBezTo>
                  <a:pt x="901753" y="932431"/>
                  <a:pt x="912349" y="927687"/>
                  <a:pt x="920019" y="920017"/>
                </a:cubicBezTo>
                <a:close/>
                <a:moveTo>
                  <a:pt x="637463" y="1202573"/>
                </a:moveTo>
                <a:cubicBezTo>
                  <a:pt x="645133" y="1194903"/>
                  <a:pt x="649877" y="1184308"/>
                  <a:pt x="649877" y="1172604"/>
                </a:cubicBezTo>
                <a:cubicBezTo>
                  <a:pt x="649877" y="1149197"/>
                  <a:pt x="630901" y="1130221"/>
                  <a:pt x="607494" y="1130221"/>
                </a:cubicBezTo>
                <a:cubicBezTo>
                  <a:pt x="584087" y="1130221"/>
                  <a:pt x="565111" y="1149197"/>
                  <a:pt x="565111" y="1172604"/>
                </a:cubicBezTo>
                <a:cubicBezTo>
                  <a:pt x="565111" y="1196011"/>
                  <a:pt x="584087" y="1214987"/>
                  <a:pt x="607494" y="1214987"/>
                </a:cubicBezTo>
                <a:cubicBezTo>
                  <a:pt x="619197" y="1214987"/>
                  <a:pt x="629793" y="1210243"/>
                  <a:pt x="637463" y="1202573"/>
                </a:cubicBezTo>
                <a:close/>
                <a:moveTo>
                  <a:pt x="354908" y="1485128"/>
                </a:moveTo>
                <a:cubicBezTo>
                  <a:pt x="362577" y="1477458"/>
                  <a:pt x="367321" y="1466862"/>
                  <a:pt x="367321" y="1455159"/>
                </a:cubicBezTo>
                <a:cubicBezTo>
                  <a:pt x="367321" y="1431752"/>
                  <a:pt x="348345" y="1412776"/>
                  <a:pt x="324938" y="1412776"/>
                </a:cubicBezTo>
                <a:cubicBezTo>
                  <a:pt x="301532" y="1412776"/>
                  <a:pt x="282555" y="1431752"/>
                  <a:pt x="282555" y="1455159"/>
                </a:cubicBezTo>
                <a:cubicBezTo>
                  <a:pt x="282556" y="1478566"/>
                  <a:pt x="301531" y="1497542"/>
                  <a:pt x="324939" y="1497542"/>
                </a:cubicBezTo>
                <a:cubicBezTo>
                  <a:pt x="336642" y="1497542"/>
                  <a:pt x="347238" y="1492798"/>
                  <a:pt x="354908" y="1485128"/>
                </a:cubicBezTo>
                <a:close/>
                <a:moveTo>
                  <a:pt x="920018" y="1202573"/>
                </a:moveTo>
                <a:cubicBezTo>
                  <a:pt x="927688" y="1194903"/>
                  <a:pt x="932432" y="1184307"/>
                  <a:pt x="932432" y="1172604"/>
                </a:cubicBezTo>
                <a:cubicBezTo>
                  <a:pt x="932432" y="1149197"/>
                  <a:pt x="913456" y="1130221"/>
                  <a:pt x="890049" y="1130221"/>
                </a:cubicBezTo>
                <a:cubicBezTo>
                  <a:pt x="866642" y="1130221"/>
                  <a:pt x="847666" y="1149197"/>
                  <a:pt x="847666" y="1172604"/>
                </a:cubicBezTo>
                <a:cubicBezTo>
                  <a:pt x="847666" y="1196011"/>
                  <a:pt x="866642" y="1214987"/>
                  <a:pt x="890049" y="1214987"/>
                </a:cubicBezTo>
                <a:cubicBezTo>
                  <a:pt x="901752" y="1214987"/>
                  <a:pt x="912348" y="1210243"/>
                  <a:pt x="920018" y="1202573"/>
                </a:cubicBezTo>
                <a:close/>
                <a:moveTo>
                  <a:pt x="637464" y="1485128"/>
                </a:moveTo>
                <a:cubicBezTo>
                  <a:pt x="645133" y="1477458"/>
                  <a:pt x="649877" y="1466863"/>
                  <a:pt x="649877" y="1455159"/>
                </a:cubicBezTo>
                <a:cubicBezTo>
                  <a:pt x="649877" y="1431752"/>
                  <a:pt x="630901" y="1412776"/>
                  <a:pt x="607494" y="1412776"/>
                </a:cubicBezTo>
                <a:cubicBezTo>
                  <a:pt x="584087" y="1412776"/>
                  <a:pt x="565111" y="1431752"/>
                  <a:pt x="565111" y="1455159"/>
                </a:cubicBezTo>
                <a:cubicBezTo>
                  <a:pt x="565111" y="1478566"/>
                  <a:pt x="584087" y="1497542"/>
                  <a:pt x="607494" y="1497542"/>
                </a:cubicBezTo>
                <a:cubicBezTo>
                  <a:pt x="619198" y="1497542"/>
                  <a:pt x="629793" y="1492798"/>
                  <a:pt x="637464" y="1485128"/>
                </a:cubicBezTo>
                <a:close/>
                <a:moveTo>
                  <a:pt x="1202574" y="1202573"/>
                </a:moveTo>
                <a:cubicBezTo>
                  <a:pt x="1210244" y="1194903"/>
                  <a:pt x="1214988" y="1184308"/>
                  <a:pt x="1214988" y="1172604"/>
                </a:cubicBezTo>
                <a:cubicBezTo>
                  <a:pt x="1214988" y="1149197"/>
                  <a:pt x="1196012" y="1130221"/>
                  <a:pt x="1172605" y="1130221"/>
                </a:cubicBezTo>
                <a:cubicBezTo>
                  <a:pt x="1149198" y="1130221"/>
                  <a:pt x="1130222" y="1149197"/>
                  <a:pt x="1130222" y="1172604"/>
                </a:cubicBezTo>
                <a:cubicBezTo>
                  <a:pt x="1130222" y="1196011"/>
                  <a:pt x="1149198" y="1214987"/>
                  <a:pt x="1172605" y="1214987"/>
                </a:cubicBezTo>
                <a:cubicBezTo>
                  <a:pt x="1184308" y="1214987"/>
                  <a:pt x="1194904" y="1210243"/>
                  <a:pt x="1202574" y="1202573"/>
                </a:cubicBezTo>
                <a:close/>
                <a:moveTo>
                  <a:pt x="920018" y="1485128"/>
                </a:moveTo>
                <a:cubicBezTo>
                  <a:pt x="927688" y="1477458"/>
                  <a:pt x="932432" y="1466862"/>
                  <a:pt x="932432" y="1455159"/>
                </a:cubicBezTo>
                <a:cubicBezTo>
                  <a:pt x="932432" y="1431752"/>
                  <a:pt x="913456" y="1412776"/>
                  <a:pt x="890049" y="1412776"/>
                </a:cubicBezTo>
                <a:cubicBezTo>
                  <a:pt x="866642" y="1412776"/>
                  <a:pt x="847666" y="1431752"/>
                  <a:pt x="847666" y="1455159"/>
                </a:cubicBezTo>
                <a:cubicBezTo>
                  <a:pt x="847666" y="1478566"/>
                  <a:pt x="866642" y="1497542"/>
                  <a:pt x="890049" y="1497542"/>
                </a:cubicBezTo>
                <a:cubicBezTo>
                  <a:pt x="901753" y="1497542"/>
                  <a:pt x="912349" y="1492798"/>
                  <a:pt x="920018" y="1485128"/>
                </a:cubicBezTo>
                <a:close/>
                <a:moveTo>
                  <a:pt x="1202574" y="1485128"/>
                </a:moveTo>
                <a:cubicBezTo>
                  <a:pt x="1210244" y="1477458"/>
                  <a:pt x="1214988" y="1466863"/>
                  <a:pt x="1214988" y="1455159"/>
                </a:cubicBezTo>
                <a:cubicBezTo>
                  <a:pt x="1214988" y="1431752"/>
                  <a:pt x="1196012" y="1412776"/>
                  <a:pt x="1172605" y="1412776"/>
                </a:cubicBezTo>
                <a:cubicBezTo>
                  <a:pt x="1149198" y="1412776"/>
                  <a:pt x="1130222" y="1431752"/>
                  <a:pt x="1130222" y="1455159"/>
                </a:cubicBezTo>
                <a:cubicBezTo>
                  <a:pt x="1130222" y="1478566"/>
                  <a:pt x="1149198" y="1497542"/>
                  <a:pt x="1172605" y="1497542"/>
                </a:cubicBezTo>
                <a:cubicBezTo>
                  <a:pt x="1184308" y="1497542"/>
                  <a:pt x="1194904" y="1492798"/>
                  <a:pt x="1202574" y="1485128"/>
                </a:cubicBezTo>
                <a:close/>
                <a:moveTo>
                  <a:pt x="1485129" y="1485128"/>
                </a:moveTo>
                <a:cubicBezTo>
                  <a:pt x="1492799" y="1477458"/>
                  <a:pt x="1497543" y="1466862"/>
                  <a:pt x="1497543" y="1455159"/>
                </a:cubicBezTo>
                <a:cubicBezTo>
                  <a:pt x="1497543" y="1431752"/>
                  <a:pt x="1478567" y="1412776"/>
                  <a:pt x="1455160" y="1412776"/>
                </a:cubicBezTo>
                <a:cubicBezTo>
                  <a:pt x="1431753" y="1412776"/>
                  <a:pt x="1412777" y="1431752"/>
                  <a:pt x="1412777" y="1455159"/>
                </a:cubicBezTo>
                <a:cubicBezTo>
                  <a:pt x="1412777" y="1478566"/>
                  <a:pt x="1431753" y="1497542"/>
                  <a:pt x="1455160" y="1497542"/>
                </a:cubicBezTo>
                <a:cubicBezTo>
                  <a:pt x="1466864" y="1497542"/>
                  <a:pt x="1477459" y="1492798"/>
                  <a:pt x="1485129" y="1485128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68580" tIns="34290" rIns="68580" bIns="34290" rtlCol="0" anchor="ctr"/>
          <a:lstStyle/>
          <a:p>
            <a:pPr algn="ctr">
              <a:lnSpc>
                <a:spcPct val="110000"/>
              </a:lnSpc>
            </a:pPr>
            <a:endParaRPr kumimoji="1" lang="zh-CN" altLang="en-US" sz="1350"/>
          </a:p>
        </p:txBody>
      </p:sp>
      <p:sp>
        <p:nvSpPr>
          <p:cNvPr id="5" name="标题 1"/>
          <p:cNvSpPr txBox="1"/>
          <p:nvPr/>
        </p:nvSpPr>
        <p:spPr>
          <a:xfrm flipH="1" flipV="1">
            <a:off x="164717" y="-235290"/>
            <a:ext cx="3316134" cy="2635738"/>
          </a:xfrm>
          <a:custGeom>
            <a:avLst/>
            <a:gdLst>
              <a:gd name="connsiteX0" fmla="*/ 7273060 w 7739574"/>
              <a:gd name="connsiteY0" fmla="*/ 52 h 5014789"/>
              <a:gd name="connsiteX1" fmla="*/ 7631964 w 7739574"/>
              <a:gd name="connsiteY1" fmla="*/ 90705 h 5014789"/>
              <a:gd name="connsiteX2" fmla="*/ 7739574 w 7739574"/>
              <a:gd name="connsiteY2" fmla="*/ 141343 h 5014789"/>
              <a:gd name="connsiteX3" fmla="*/ 7739574 w 7739574"/>
              <a:gd name="connsiteY3" fmla="*/ 5014789 h 5014789"/>
              <a:gd name="connsiteX4" fmla="*/ 0 w 7739574"/>
              <a:gd name="connsiteY4" fmla="*/ 5014789 h 5014789"/>
              <a:gd name="connsiteX5" fmla="*/ 11383 w 7739574"/>
              <a:gd name="connsiteY5" fmla="*/ 4963174 h 5014789"/>
              <a:gd name="connsiteX6" fmla="*/ 525975 w 7739574"/>
              <a:gd name="connsiteY6" fmla="*/ 4310846 h 5014789"/>
              <a:gd name="connsiteX7" fmla="*/ 2891803 w 7739574"/>
              <a:gd name="connsiteY7" fmla="*/ 3962503 h 5014789"/>
              <a:gd name="connsiteX8" fmla="*/ 4299688 w 7739574"/>
              <a:gd name="connsiteY8" fmla="*/ 2032103 h 5014789"/>
              <a:gd name="connsiteX9" fmla="*/ 6201060 w 7739574"/>
              <a:gd name="connsiteY9" fmla="*/ 1669246 h 5014789"/>
              <a:gd name="connsiteX10" fmla="*/ 7173517 w 7739574"/>
              <a:gd name="connsiteY10" fmla="*/ 14618 h 5014789"/>
              <a:gd name="connsiteX11" fmla="*/ 7273060 w 7739574"/>
              <a:gd name="connsiteY11" fmla="*/ 52 h 5014789"/>
            </a:gdLst>
            <a:ahLst/>
            <a:cxnLst/>
            <a:rect l="l" t="t" r="r" b="b"/>
            <a:pathLst>
              <a:path w="7739574" h="5014789">
                <a:moveTo>
                  <a:pt x="7273060" y="52"/>
                </a:moveTo>
                <a:cubicBezTo>
                  <a:pt x="7378439" y="-1547"/>
                  <a:pt x="7500514" y="33980"/>
                  <a:pt x="7631964" y="90705"/>
                </a:cubicBezTo>
                <a:lnTo>
                  <a:pt x="7739574" y="141343"/>
                </a:lnTo>
                <a:lnTo>
                  <a:pt x="7739574" y="5014789"/>
                </a:lnTo>
                <a:lnTo>
                  <a:pt x="0" y="5014789"/>
                </a:lnTo>
                <a:lnTo>
                  <a:pt x="11383" y="4963174"/>
                </a:lnTo>
                <a:cubicBezTo>
                  <a:pt x="82041" y="4700256"/>
                  <a:pt x="217546" y="4466573"/>
                  <a:pt x="525975" y="4310846"/>
                </a:cubicBezTo>
                <a:cubicBezTo>
                  <a:pt x="1019460" y="4061684"/>
                  <a:pt x="2262851" y="4342293"/>
                  <a:pt x="2891803" y="3962503"/>
                </a:cubicBezTo>
                <a:cubicBezTo>
                  <a:pt x="3520755" y="3582713"/>
                  <a:pt x="3748145" y="2414312"/>
                  <a:pt x="4299688" y="2032103"/>
                </a:cubicBezTo>
                <a:cubicBezTo>
                  <a:pt x="4851231" y="1649894"/>
                  <a:pt x="5722089" y="2005493"/>
                  <a:pt x="6201060" y="1669246"/>
                </a:cubicBezTo>
                <a:cubicBezTo>
                  <a:pt x="6680031" y="1332999"/>
                  <a:pt x="6675193" y="164599"/>
                  <a:pt x="7173517" y="14618"/>
                </a:cubicBezTo>
                <a:cubicBezTo>
                  <a:pt x="7204662" y="5244"/>
                  <a:pt x="7237934" y="586"/>
                  <a:pt x="7273060" y="52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36000"/>
            </a:schemeClr>
          </a:solidFill>
          <a:ln w="19050" cap="sq">
            <a:noFill/>
            <a:miter/>
          </a:ln>
        </p:spPr>
        <p:txBody>
          <a:bodyPr vert="horz" wrap="square" lIns="68580" tIns="34290" rIns="68580" bIns="34290" rtlCol="0" anchor="ctr"/>
          <a:lstStyle/>
          <a:p>
            <a:pPr algn="ctr">
              <a:lnSpc>
                <a:spcPct val="110000"/>
              </a:lnSpc>
            </a:pPr>
            <a:endParaRPr kumimoji="1" lang="zh-CN" altLang="en-US" sz="1350"/>
          </a:p>
        </p:txBody>
      </p:sp>
      <p:sp>
        <p:nvSpPr>
          <p:cNvPr id="6" name="标题 1"/>
          <p:cNvSpPr txBox="1"/>
          <p:nvPr/>
        </p:nvSpPr>
        <p:spPr>
          <a:xfrm flipH="1" flipV="1">
            <a:off x="-8572" y="-52796"/>
            <a:ext cx="4209642" cy="2154661"/>
          </a:xfrm>
          <a:custGeom>
            <a:avLst/>
            <a:gdLst>
              <a:gd name="connsiteX0" fmla="*/ 7273060 w 7739574"/>
              <a:gd name="connsiteY0" fmla="*/ 52 h 5014789"/>
              <a:gd name="connsiteX1" fmla="*/ 7631964 w 7739574"/>
              <a:gd name="connsiteY1" fmla="*/ 90705 h 5014789"/>
              <a:gd name="connsiteX2" fmla="*/ 7739574 w 7739574"/>
              <a:gd name="connsiteY2" fmla="*/ 141343 h 5014789"/>
              <a:gd name="connsiteX3" fmla="*/ 7739574 w 7739574"/>
              <a:gd name="connsiteY3" fmla="*/ 5014789 h 5014789"/>
              <a:gd name="connsiteX4" fmla="*/ 0 w 7739574"/>
              <a:gd name="connsiteY4" fmla="*/ 5014789 h 5014789"/>
              <a:gd name="connsiteX5" fmla="*/ 11383 w 7739574"/>
              <a:gd name="connsiteY5" fmla="*/ 4963174 h 5014789"/>
              <a:gd name="connsiteX6" fmla="*/ 525975 w 7739574"/>
              <a:gd name="connsiteY6" fmla="*/ 4310846 h 5014789"/>
              <a:gd name="connsiteX7" fmla="*/ 2891803 w 7739574"/>
              <a:gd name="connsiteY7" fmla="*/ 3962503 h 5014789"/>
              <a:gd name="connsiteX8" fmla="*/ 4299688 w 7739574"/>
              <a:gd name="connsiteY8" fmla="*/ 2032103 h 5014789"/>
              <a:gd name="connsiteX9" fmla="*/ 6201060 w 7739574"/>
              <a:gd name="connsiteY9" fmla="*/ 1669246 h 5014789"/>
              <a:gd name="connsiteX10" fmla="*/ 7173517 w 7739574"/>
              <a:gd name="connsiteY10" fmla="*/ 14618 h 5014789"/>
              <a:gd name="connsiteX11" fmla="*/ 7273060 w 7739574"/>
              <a:gd name="connsiteY11" fmla="*/ 52 h 5014789"/>
            </a:gdLst>
            <a:ahLst/>
            <a:cxnLst/>
            <a:rect l="l" t="t" r="r" b="b"/>
            <a:pathLst>
              <a:path w="7739574" h="5014789">
                <a:moveTo>
                  <a:pt x="7273060" y="52"/>
                </a:moveTo>
                <a:cubicBezTo>
                  <a:pt x="7378439" y="-1547"/>
                  <a:pt x="7500514" y="33980"/>
                  <a:pt x="7631964" y="90705"/>
                </a:cubicBezTo>
                <a:lnTo>
                  <a:pt x="7739574" y="141343"/>
                </a:lnTo>
                <a:lnTo>
                  <a:pt x="7739574" y="5014789"/>
                </a:lnTo>
                <a:lnTo>
                  <a:pt x="0" y="5014789"/>
                </a:lnTo>
                <a:lnTo>
                  <a:pt x="11383" y="4963174"/>
                </a:lnTo>
                <a:cubicBezTo>
                  <a:pt x="82041" y="4700256"/>
                  <a:pt x="217546" y="4466573"/>
                  <a:pt x="525975" y="4310846"/>
                </a:cubicBezTo>
                <a:cubicBezTo>
                  <a:pt x="1019460" y="4061684"/>
                  <a:pt x="2262851" y="4342293"/>
                  <a:pt x="2891803" y="3962503"/>
                </a:cubicBezTo>
                <a:cubicBezTo>
                  <a:pt x="3520755" y="3582713"/>
                  <a:pt x="3748145" y="2414312"/>
                  <a:pt x="4299688" y="2032103"/>
                </a:cubicBezTo>
                <a:cubicBezTo>
                  <a:pt x="4851231" y="1649894"/>
                  <a:pt x="5722089" y="2005493"/>
                  <a:pt x="6201060" y="1669246"/>
                </a:cubicBezTo>
                <a:cubicBezTo>
                  <a:pt x="6680031" y="1332999"/>
                  <a:pt x="6675193" y="164599"/>
                  <a:pt x="7173517" y="14618"/>
                </a:cubicBezTo>
                <a:cubicBezTo>
                  <a:pt x="7204662" y="5244"/>
                  <a:pt x="7237934" y="586"/>
                  <a:pt x="7273060" y="52"/>
                </a:cubicBezTo>
                <a:close/>
              </a:path>
            </a:pathLst>
          </a:custGeom>
          <a:gradFill>
            <a:gsLst>
              <a:gs pos="25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68580" tIns="34290" rIns="68580" bIns="34290" rtlCol="0" anchor="ctr"/>
          <a:lstStyle/>
          <a:p>
            <a:pPr algn="ctr">
              <a:lnSpc>
                <a:spcPct val="110000"/>
              </a:lnSpc>
            </a:pPr>
            <a:endParaRPr kumimoji="1" lang="zh-CN" altLang="en-US" sz="1350"/>
          </a:p>
        </p:txBody>
      </p:sp>
      <p:sp>
        <p:nvSpPr>
          <p:cNvPr id="7" name="标题 1"/>
          <p:cNvSpPr txBox="1"/>
          <p:nvPr/>
        </p:nvSpPr>
        <p:spPr>
          <a:xfrm>
            <a:off x="56629" y="6644815"/>
            <a:ext cx="9158764" cy="212189"/>
          </a:xfrm>
          <a:prstGeom prst="rect">
            <a:avLst/>
          </a:prstGeom>
          <a:solidFill>
            <a:schemeClr val="accent1">
              <a:lumMod val="40000"/>
              <a:lumOff val="60000"/>
              <a:alpha val="82000"/>
            </a:schemeClr>
          </a:solidFill>
          <a:ln w="19050" cap="sq">
            <a:noFill/>
            <a:miter/>
          </a:ln>
        </p:spPr>
        <p:txBody>
          <a:bodyPr vert="horz" wrap="square" lIns="68580" tIns="34290" rIns="68580" bIns="34290" rtlCol="0" anchor="ctr"/>
          <a:lstStyle/>
          <a:p>
            <a:pPr algn="ctr">
              <a:lnSpc>
                <a:spcPct val="110000"/>
              </a:lnSpc>
            </a:pPr>
            <a:endParaRPr kumimoji="1" lang="zh-CN" altLang="en-US" sz="1350"/>
          </a:p>
        </p:txBody>
      </p:sp>
      <p:sp>
        <p:nvSpPr>
          <p:cNvPr id="8" name="标题 1"/>
          <p:cNvSpPr txBox="1"/>
          <p:nvPr/>
        </p:nvSpPr>
        <p:spPr>
          <a:xfrm>
            <a:off x="6392638" y="-350769"/>
            <a:ext cx="2608961" cy="4421039"/>
          </a:xfrm>
          <a:prstGeom prst="roundRect">
            <a:avLst>
              <a:gd name="adj" fmla="val 50000"/>
            </a:avLst>
          </a:prstGeom>
          <a:gradFill>
            <a:gsLst>
              <a:gs pos="2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68580" tIns="34290" rIns="68580" bIns="34290" rtlCol="0" anchor="ctr"/>
          <a:lstStyle/>
          <a:p>
            <a:pPr algn="ctr">
              <a:lnSpc>
                <a:spcPct val="110000"/>
              </a:lnSpc>
            </a:pPr>
            <a:endParaRPr kumimoji="1" lang="zh-CN" altLang="en-US" sz="1350"/>
          </a:p>
        </p:txBody>
      </p:sp>
      <p:sp>
        <p:nvSpPr>
          <p:cNvPr id="9" name="标题 1"/>
          <p:cNvSpPr txBox="1"/>
          <p:nvPr/>
        </p:nvSpPr>
        <p:spPr>
          <a:xfrm>
            <a:off x="8691362" y="164018"/>
            <a:ext cx="674906" cy="4526626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  <a:alpha val="82000"/>
            </a:schemeClr>
          </a:solidFill>
          <a:ln w="19050" cap="sq">
            <a:noFill/>
            <a:miter/>
          </a:ln>
        </p:spPr>
        <p:txBody>
          <a:bodyPr vert="horz" wrap="square" lIns="68580" tIns="34290" rIns="68580" bIns="34290" rtlCol="0" anchor="ctr"/>
          <a:lstStyle/>
          <a:p>
            <a:pPr algn="ctr">
              <a:lnSpc>
                <a:spcPct val="110000"/>
              </a:lnSpc>
            </a:pPr>
            <a:endParaRPr kumimoji="1" lang="zh-CN" altLang="en-US" sz="135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alphaModFix/>
          </a:blip>
          <a:srcRect l="20352" t="10687" r="14213" b="5672"/>
          <a:stretch>
            <a:fillRect/>
          </a:stretch>
        </p:blipFill>
        <p:spPr>
          <a:xfrm>
            <a:off x="5150123" y="2843748"/>
            <a:ext cx="4065270" cy="3450431"/>
          </a:xfrm>
          <a:custGeom>
            <a:avLst/>
            <a:gdLst>
              <a:gd name="connsiteX0" fmla="*/ 0 w 5420360"/>
              <a:gd name="connsiteY0" fmla="*/ 0 h 4600575"/>
              <a:gd name="connsiteX1" fmla="*/ 5420360 w 5420360"/>
              <a:gd name="connsiteY1" fmla="*/ 0 h 4600575"/>
              <a:gd name="connsiteX2" fmla="*/ 5420360 w 5420360"/>
              <a:gd name="connsiteY2" fmla="*/ 4600575 h 4600575"/>
              <a:gd name="connsiteX3" fmla="*/ 3591175 w 5420360"/>
              <a:gd name="connsiteY3" fmla="*/ 4600575 h 4600575"/>
              <a:gd name="connsiteX4" fmla="*/ 3591175 w 5420360"/>
              <a:gd name="connsiteY4" fmla="*/ 4338956 h 4600575"/>
              <a:gd name="connsiteX5" fmla="*/ 2049834 w 5420360"/>
              <a:gd name="connsiteY5" fmla="*/ 4338956 h 4600575"/>
              <a:gd name="connsiteX6" fmla="*/ 2049834 w 5420360"/>
              <a:gd name="connsiteY6" fmla="*/ 4600575 h 4600575"/>
              <a:gd name="connsiteX7" fmla="*/ 0 w 5420360"/>
              <a:gd name="connsiteY7" fmla="*/ 4600575 h 4600575"/>
              <a:gd name="connsiteX8" fmla="*/ 0 w 5420360"/>
              <a:gd name="connsiteY8" fmla="*/ 0 h 4600575"/>
            </a:gdLst>
            <a:ahLst/>
            <a:cxnLst/>
            <a:rect l="l" t="t" r="r" b="b"/>
            <a:pathLst>
              <a:path w="5420360" h="4600575">
                <a:moveTo>
                  <a:pt x="0" y="0"/>
                </a:moveTo>
                <a:lnTo>
                  <a:pt x="5420360" y="0"/>
                </a:lnTo>
                <a:lnTo>
                  <a:pt x="5420360" y="4600575"/>
                </a:lnTo>
                <a:lnTo>
                  <a:pt x="3591175" y="4600575"/>
                </a:lnTo>
                <a:lnTo>
                  <a:pt x="3591175" y="4338956"/>
                </a:lnTo>
                <a:lnTo>
                  <a:pt x="2049834" y="4338956"/>
                </a:lnTo>
                <a:lnTo>
                  <a:pt x="2049834" y="4600575"/>
                </a:lnTo>
                <a:lnTo>
                  <a:pt x="0" y="460057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1" name="标题 1"/>
          <p:cNvSpPr txBox="1"/>
          <p:nvPr/>
        </p:nvSpPr>
        <p:spPr>
          <a:xfrm>
            <a:off x="6942890" y="1058353"/>
            <a:ext cx="1505908" cy="486114"/>
          </a:xfrm>
          <a:custGeom>
            <a:avLst/>
            <a:gdLst>
              <a:gd name="connsiteX0" fmla="*/ 2788648 w 2866119"/>
              <a:gd name="connsiteY0" fmla="*/ 770254 h 925196"/>
              <a:gd name="connsiteX1" fmla="*/ 2866119 w 2866119"/>
              <a:gd name="connsiteY1" fmla="*/ 847725 h 925196"/>
              <a:gd name="connsiteX2" fmla="*/ 2788648 w 2866119"/>
              <a:gd name="connsiteY2" fmla="*/ 925196 h 925196"/>
              <a:gd name="connsiteX3" fmla="*/ 2711177 w 2866119"/>
              <a:gd name="connsiteY3" fmla="*/ 847725 h 925196"/>
              <a:gd name="connsiteX4" fmla="*/ 2788648 w 2866119"/>
              <a:gd name="connsiteY4" fmla="*/ 770254 h 925196"/>
              <a:gd name="connsiteX5" fmla="*/ 2336786 w 2866119"/>
              <a:gd name="connsiteY5" fmla="*/ 770254 h 925196"/>
              <a:gd name="connsiteX6" fmla="*/ 2414257 w 2866119"/>
              <a:gd name="connsiteY6" fmla="*/ 847725 h 925196"/>
              <a:gd name="connsiteX7" fmla="*/ 2336786 w 2866119"/>
              <a:gd name="connsiteY7" fmla="*/ 925196 h 925196"/>
              <a:gd name="connsiteX8" fmla="*/ 2259315 w 2866119"/>
              <a:gd name="connsiteY8" fmla="*/ 847725 h 925196"/>
              <a:gd name="connsiteX9" fmla="*/ 2336786 w 2866119"/>
              <a:gd name="connsiteY9" fmla="*/ 770254 h 925196"/>
              <a:gd name="connsiteX10" fmla="*/ 1884923 w 2866119"/>
              <a:gd name="connsiteY10" fmla="*/ 770254 h 925196"/>
              <a:gd name="connsiteX11" fmla="*/ 1962394 w 2866119"/>
              <a:gd name="connsiteY11" fmla="*/ 847725 h 925196"/>
              <a:gd name="connsiteX12" fmla="*/ 1884923 w 2866119"/>
              <a:gd name="connsiteY12" fmla="*/ 925196 h 925196"/>
              <a:gd name="connsiteX13" fmla="*/ 1807452 w 2866119"/>
              <a:gd name="connsiteY13" fmla="*/ 847725 h 925196"/>
              <a:gd name="connsiteX14" fmla="*/ 1884923 w 2866119"/>
              <a:gd name="connsiteY14" fmla="*/ 770254 h 925196"/>
              <a:gd name="connsiteX15" fmla="*/ 1433060 w 2866119"/>
              <a:gd name="connsiteY15" fmla="*/ 770254 h 925196"/>
              <a:gd name="connsiteX16" fmla="*/ 1510531 w 2866119"/>
              <a:gd name="connsiteY16" fmla="*/ 847725 h 925196"/>
              <a:gd name="connsiteX17" fmla="*/ 1433060 w 2866119"/>
              <a:gd name="connsiteY17" fmla="*/ 925196 h 925196"/>
              <a:gd name="connsiteX18" fmla="*/ 1355589 w 2866119"/>
              <a:gd name="connsiteY18" fmla="*/ 847725 h 925196"/>
              <a:gd name="connsiteX19" fmla="*/ 1433060 w 2866119"/>
              <a:gd name="connsiteY19" fmla="*/ 770254 h 925196"/>
              <a:gd name="connsiteX20" fmla="*/ 981197 w 2866119"/>
              <a:gd name="connsiteY20" fmla="*/ 770254 h 925196"/>
              <a:gd name="connsiteX21" fmla="*/ 1058668 w 2866119"/>
              <a:gd name="connsiteY21" fmla="*/ 847725 h 925196"/>
              <a:gd name="connsiteX22" fmla="*/ 981197 w 2866119"/>
              <a:gd name="connsiteY22" fmla="*/ 925196 h 925196"/>
              <a:gd name="connsiteX23" fmla="*/ 903726 w 2866119"/>
              <a:gd name="connsiteY23" fmla="*/ 847725 h 925196"/>
              <a:gd name="connsiteX24" fmla="*/ 981197 w 2866119"/>
              <a:gd name="connsiteY24" fmla="*/ 770254 h 925196"/>
              <a:gd name="connsiteX25" fmla="*/ 529334 w 2866119"/>
              <a:gd name="connsiteY25" fmla="*/ 770254 h 925196"/>
              <a:gd name="connsiteX26" fmla="*/ 606805 w 2866119"/>
              <a:gd name="connsiteY26" fmla="*/ 847725 h 925196"/>
              <a:gd name="connsiteX27" fmla="*/ 529334 w 2866119"/>
              <a:gd name="connsiteY27" fmla="*/ 925196 h 925196"/>
              <a:gd name="connsiteX28" fmla="*/ 451863 w 2866119"/>
              <a:gd name="connsiteY28" fmla="*/ 847725 h 925196"/>
              <a:gd name="connsiteX29" fmla="*/ 529334 w 2866119"/>
              <a:gd name="connsiteY29" fmla="*/ 770254 h 925196"/>
              <a:gd name="connsiteX30" fmla="*/ 77471 w 2866119"/>
              <a:gd name="connsiteY30" fmla="*/ 770254 h 925196"/>
              <a:gd name="connsiteX31" fmla="*/ 154942 w 2866119"/>
              <a:gd name="connsiteY31" fmla="*/ 847725 h 925196"/>
              <a:gd name="connsiteX32" fmla="*/ 77471 w 2866119"/>
              <a:gd name="connsiteY32" fmla="*/ 925196 h 925196"/>
              <a:gd name="connsiteX33" fmla="*/ 0 w 2866119"/>
              <a:gd name="connsiteY33" fmla="*/ 847725 h 925196"/>
              <a:gd name="connsiteX34" fmla="*/ 77471 w 2866119"/>
              <a:gd name="connsiteY34" fmla="*/ 770254 h 925196"/>
              <a:gd name="connsiteX35" fmla="*/ 2788648 w 2866119"/>
              <a:gd name="connsiteY35" fmla="*/ 385127 h 925196"/>
              <a:gd name="connsiteX36" fmla="*/ 2866119 w 2866119"/>
              <a:gd name="connsiteY36" fmla="*/ 462598 h 925196"/>
              <a:gd name="connsiteX37" fmla="*/ 2788648 w 2866119"/>
              <a:gd name="connsiteY37" fmla="*/ 540069 h 925196"/>
              <a:gd name="connsiteX38" fmla="*/ 2711177 w 2866119"/>
              <a:gd name="connsiteY38" fmla="*/ 462598 h 925196"/>
              <a:gd name="connsiteX39" fmla="*/ 2788648 w 2866119"/>
              <a:gd name="connsiteY39" fmla="*/ 385127 h 925196"/>
              <a:gd name="connsiteX40" fmla="*/ 2336786 w 2866119"/>
              <a:gd name="connsiteY40" fmla="*/ 385127 h 925196"/>
              <a:gd name="connsiteX41" fmla="*/ 2414257 w 2866119"/>
              <a:gd name="connsiteY41" fmla="*/ 462598 h 925196"/>
              <a:gd name="connsiteX42" fmla="*/ 2336786 w 2866119"/>
              <a:gd name="connsiteY42" fmla="*/ 540069 h 925196"/>
              <a:gd name="connsiteX43" fmla="*/ 2259315 w 2866119"/>
              <a:gd name="connsiteY43" fmla="*/ 462598 h 925196"/>
              <a:gd name="connsiteX44" fmla="*/ 2336786 w 2866119"/>
              <a:gd name="connsiteY44" fmla="*/ 385127 h 925196"/>
              <a:gd name="connsiteX45" fmla="*/ 1884923 w 2866119"/>
              <a:gd name="connsiteY45" fmla="*/ 385127 h 925196"/>
              <a:gd name="connsiteX46" fmla="*/ 1962394 w 2866119"/>
              <a:gd name="connsiteY46" fmla="*/ 462598 h 925196"/>
              <a:gd name="connsiteX47" fmla="*/ 1884923 w 2866119"/>
              <a:gd name="connsiteY47" fmla="*/ 540069 h 925196"/>
              <a:gd name="connsiteX48" fmla="*/ 1807452 w 2866119"/>
              <a:gd name="connsiteY48" fmla="*/ 462598 h 925196"/>
              <a:gd name="connsiteX49" fmla="*/ 1884923 w 2866119"/>
              <a:gd name="connsiteY49" fmla="*/ 385127 h 925196"/>
              <a:gd name="connsiteX50" fmla="*/ 1433060 w 2866119"/>
              <a:gd name="connsiteY50" fmla="*/ 385127 h 925196"/>
              <a:gd name="connsiteX51" fmla="*/ 1510531 w 2866119"/>
              <a:gd name="connsiteY51" fmla="*/ 462598 h 925196"/>
              <a:gd name="connsiteX52" fmla="*/ 1433060 w 2866119"/>
              <a:gd name="connsiteY52" fmla="*/ 540069 h 925196"/>
              <a:gd name="connsiteX53" fmla="*/ 1355589 w 2866119"/>
              <a:gd name="connsiteY53" fmla="*/ 462598 h 925196"/>
              <a:gd name="connsiteX54" fmla="*/ 1433060 w 2866119"/>
              <a:gd name="connsiteY54" fmla="*/ 385127 h 925196"/>
              <a:gd name="connsiteX55" fmla="*/ 981197 w 2866119"/>
              <a:gd name="connsiteY55" fmla="*/ 385127 h 925196"/>
              <a:gd name="connsiteX56" fmla="*/ 1058668 w 2866119"/>
              <a:gd name="connsiteY56" fmla="*/ 462598 h 925196"/>
              <a:gd name="connsiteX57" fmla="*/ 981197 w 2866119"/>
              <a:gd name="connsiteY57" fmla="*/ 540069 h 925196"/>
              <a:gd name="connsiteX58" fmla="*/ 903726 w 2866119"/>
              <a:gd name="connsiteY58" fmla="*/ 462598 h 925196"/>
              <a:gd name="connsiteX59" fmla="*/ 981197 w 2866119"/>
              <a:gd name="connsiteY59" fmla="*/ 385127 h 925196"/>
              <a:gd name="connsiteX60" fmla="*/ 529334 w 2866119"/>
              <a:gd name="connsiteY60" fmla="*/ 385127 h 925196"/>
              <a:gd name="connsiteX61" fmla="*/ 606805 w 2866119"/>
              <a:gd name="connsiteY61" fmla="*/ 462598 h 925196"/>
              <a:gd name="connsiteX62" fmla="*/ 529334 w 2866119"/>
              <a:gd name="connsiteY62" fmla="*/ 540069 h 925196"/>
              <a:gd name="connsiteX63" fmla="*/ 451863 w 2866119"/>
              <a:gd name="connsiteY63" fmla="*/ 462598 h 925196"/>
              <a:gd name="connsiteX64" fmla="*/ 529334 w 2866119"/>
              <a:gd name="connsiteY64" fmla="*/ 385127 h 925196"/>
              <a:gd name="connsiteX65" fmla="*/ 77471 w 2866119"/>
              <a:gd name="connsiteY65" fmla="*/ 385127 h 925196"/>
              <a:gd name="connsiteX66" fmla="*/ 154942 w 2866119"/>
              <a:gd name="connsiteY66" fmla="*/ 462598 h 925196"/>
              <a:gd name="connsiteX67" fmla="*/ 77471 w 2866119"/>
              <a:gd name="connsiteY67" fmla="*/ 540069 h 925196"/>
              <a:gd name="connsiteX68" fmla="*/ 0 w 2866119"/>
              <a:gd name="connsiteY68" fmla="*/ 462598 h 925196"/>
              <a:gd name="connsiteX69" fmla="*/ 77471 w 2866119"/>
              <a:gd name="connsiteY69" fmla="*/ 385127 h 925196"/>
              <a:gd name="connsiteX70" fmla="*/ 2788648 w 2866119"/>
              <a:gd name="connsiteY70" fmla="*/ 0 h 925196"/>
              <a:gd name="connsiteX71" fmla="*/ 2866119 w 2866119"/>
              <a:gd name="connsiteY71" fmla="*/ 77471 h 925196"/>
              <a:gd name="connsiteX72" fmla="*/ 2788648 w 2866119"/>
              <a:gd name="connsiteY72" fmla="*/ 154942 h 925196"/>
              <a:gd name="connsiteX73" fmla="*/ 2711177 w 2866119"/>
              <a:gd name="connsiteY73" fmla="*/ 77471 h 925196"/>
              <a:gd name="connsiteX74" fmla="*/ 2788648 w 2866119"/>
              <a:gd name="connsiteY74" fmla="*/ 0 h 925196"/>
              <a:gd name="connsiteX75" fmla="*/ 2336786 w 2866119"/>
              <a:gd name="connsiteY75" fmla="*/ 0 h 925196"/>
              <a:gd name="connsiteX76" fmla="*/ 2414257 w 2866119"/>
              <a:gd name="connsiteY76" fmla="*/ 77471 h 925196"/>
              <a:gd name="connsiteX77" fmla="*/ 2336786 w 2866119"/>
              <a:gd name="connsiteY77" fmla="*/ 154942 h 925196"/>
              <a:gd name="connsiteX78" fmla="*/ 2259315 w 2866119"/>
              <a:gd name="connsiteY78" fmla="*/ 77471 h 925196"/>
              <a:gd name="connsiteX79" fmla="*/ 2336786 w 2866119"/>
              <a:gd name="connsiteY79" fmla="*/ 0 h 925196"/>
              <a:gd name="connsiteX80" fmla="*/ 1884923 w 2866119"/>
              <a:gd name="connsiteY80" fmla="*/ 0 h 925196"/>
              <a:gd name="connsiteX81" fmla="*/ 1962394 w 2866119"/>
              <a:gd name="connsiteY81" fmla="*/ 77471 h 925196"/>
              <a:gd name="connsiteX82" fmla="*/ 1884923 w 2866119"/>
              <a:gd name="connsiteY82" fmla="*/ 154942 h 925196"/>
              <a:gd name="connsiteX83" fmla="*/ 1807452 w 2866119"/>
              <a:gd name="connsiteY83" fmla="*/ 77471 h 925196"/>
              <a:gd name="connsiteX84" fmla="*/ 1884923 w 2866119"/>
              <a:gd name="connsiteY84" fmla="*/ 0 h 925196"/>
              <a:gd name="connsiteX85" fmla="*/ 1433060 w 2866119"/>
              <a:gd name="connsiteY85" fmla="*/ 0 h 925196"/>
              <a:gd name="connsiteX86" fmla="*/ 1510531 w 2866119"/>
              <a:gd name="connsiteY86" fmla="*/ 77471 h 925196"/>
              <a:gd name="connsiteX87" fmla="*/ 1433060 w 2866119"/>
              <a:gd name="connsiteY87" fmla="*/ 154942 h 925196"/>
              <a:gd name="connsiteX88" fmla="*/ 1355589 w 2866119"/>
              <a:gd name="connsiteY88" fmla="*/ 77471 h 925196"/>
              <a:gd name="connsiteX89" fmla="*/ 1433060 w 2866119"/>
              <a:gd name="connsiteY89" fmla="*/ 0 h 925196"/>
              <a:gd name="connsiteX90" fmla="*/ 981197 w 2866119"/>
              <a:gd name="connsiteY90" fmla="*/ 0 h 925196"/>
              <a:gd name="connsiteX91" fmla="*/ 1058668 w 2866119"/>
              <a:gd name="connsiteY91" fmla="*/ 77471 h 925196"/>
              <a:gd name="connsiteX92" fmla="*/ 981197 w 2866119"/>
              <a:gd name="connsiteY92" fmla="*/ 154942 h 925196"/>
              <a:gd name="connsiteX93" fmla="*/ 903726 w 2866119"/>
              <a:gd name="connsiteY93" fmla="*/ 77471 h 925196"/>
              <a:gd name="connsiteX94" fmla="*/ 981197 w 2866119"/>
              <a:gd name="connsiteY94" fmla="*/ 0 h 925196"/>
              <a:gd name="connsiteX95" fmla="*/ 529334 w 2866119"/>
              <a:gd name="connsiteY95" fmla="*/ 0 h 925196"/>
              <a:gd name="connsiteX96" fmla="*/ 606805 w 2866119"/>
              <a:gd name="connsiteY96" fmla="*/ 77471 h 925196"/>
              <a:gd name="connsiteX97" fmla="*/ 529334 w 2866119"/>
              <a:gd name="connsiteY97" fmla="*/ 154942 h 925196"/>
              <a:gd name="connsiteX98" fmla="*/ 451863 w 2866119"/>
              <a:gd name="connsiteY98" fmla="*/ 77471 h 925196"/>
              <a:gd name="connsiteX99" fmla="*/ 529334 w 2866119"/>
              <a:gd name="connsiteY99" fmla="*/ 0 h 925196"/>
              <a:gd name="connsiteX100" fmla="*/ 77471 w 2866119"/>
              <a:gd name="connsiteY100" fmla="*/ 0 h 925196"/>
              <a:gd name="connsiteX101" fmla="*/ 154942 w 2866119"/>
              <a:gd name="connsiteY101" fmla="*/ 77471 h 925196"/>
              <a:gd name="connsiteX102" fmla="*/ 77471 w 2866119"/>
              <a:gd name="connsiteY102" fmla="*/ 154942 h 925196"/>
              <a:gd name="connsiteX103" fmla="*/ 0 w 2866119"/>
              <a:gd name="connsiteY103" fmla="*/ 77471 h 925196"/>
              <a:gd name="connsiteX104" fmla="*/ 77471 w 2866119"/>
              <a:gd name="connsiteY104" fmla="*/ 0 h 925196"/>
            </a:gdLst>
            <a:ahLst/>
            <a:cxnLst/>
            <a:rect l="l" t="t" r="r" b="b"/>
            <a:pathLst>
              <a:path w="2866119" h="925196">
                <a:moveTo>
                  <a:pt x="2788648" y="770254"/>
                </a:moveTo>
                <a:cubicBezTo>
                  <a:pt x="2831434" y="770254"/>
                  <a:pt x="2866119" y="804939"/>
                  <a:pt x="2866119" y="847725"/>
                </a:cubicBezTo>
                <a:cubicBezTo>
                  <a:pt x="2866119" y="890511"/>
                  <a:pt x="2831434" y="925196"/>
                  <a:pt x="2788648" y="925196"/>
                </a:cubicBezTo>
                <a:cubicBezTo>
                  <a:pt x="2745862" y="925196"/>
                  <a:pt x="2711177" y="890511"/>
                  <a:pt x="2711177" y="847725"/>
                </a:cubicBezTo>
                <a:cubicBezTo>
                  <a:pt x="2711177" y="804939"/>
                  <a:pt x="2745862" y="770254"/>
                  <a:pt x="2788648" y="770254"/>
                </a:cubicBezTo>
                <a:close/>
                <a:moveTo>
                  <a:pt x="2336786" y="770254"/>
                </a:moveTo>
                <a:cubicBezTo>
                  <a:pt x="2379572" y="770254"/>
                  <a:pt x="2414257" y="804939"/>
                  <a:pt x="2414257" y="847725"/>
                </a:cubicBezTo>
                <a:cubicBezTo>
                  <a:pt x="2414257" y="890511"/>
                  <a:pt x="2379572" y="925196"/>
                  <a:pt x="2336786" y="925196"/>
                </a:cubicBezTo>
                <a:cubicBezTo>
                  <a:pt x="2294000" y="925196"/>
                  <a:pt x="2259315" y="890511"/>
                  <a:pt x="2259315" y="847725"/>
                </a:cubicBezTo>
                <a:cubicBezTo>
                  <a:pt x="2259315" y="804939"/>
                  <a:pt x="2294000" y="770254"/>
                  <a:pt x="2336786" y="770254"/>
                </a:cubicBezTo>
                <a:close/>
                <a:moveTo>
                  <a:pt x="1884923" y="770254"/>
                </a:moveTo>
                <a:cubicBezTo>
                  <a:pt x="1927709" y="770254"/>
                  <a:pt x="1962394" y="804939"/>
                  <a:pt x="1962394" y="847725"/>
                </a:cubicBezTo>
                <a:cubicBezTo>
                  <a:pt x="1962394" y="890511"/>
                  <a:pt x="1927709" y="925196"/>
                  <a:pt x="1884923" y="925196"/>
                </a:cubicBezTo>
                <a:cubicBezTo>
                  <a:pt x="1842137" y="925196"/>
                  <a:pt x="1807452" y="890511"/>
                  <a:pt x="1807452" y="847725"/>
                </a:cubicBezTo>
                <a:cubicBezTo>
                  <a:pt x="1807452" y="804939"/>
                  <a:pt x="1842137" y="770254"/>
                  <a:pt x="1884923" y="770254"/>
                </a:cubicBezTo>
                <a:close/>
                <a:moveTo>
                  <a:pt x="1433060" y="770254"/>
                </a:moveTo>
                <a:cubicBezTo>
                  <a:pt x="1475846" y="770254"/>
                  <a:pt x="1510531" y="804939"/>
                  <a:pt x="1510531" y="847725"/>
                </a:cubicBezTo>
                <a:cubicBezTo>
                  <a:pt x="1510531" y="890511"/>
                  <a:pt x="1475846" y="925196"/>
                  <a:pt x="1433060" y="925196"/>
                </a:cubicBezTo>
                <a:cubicBezTo>
                  <a:pt x="1390274" y="925196"/>
                  <a:pt x="1355589" y="890511"/>
                  <a:pt x="1355589" y="847725"/>
                </a:cubicBezTo>
                <a:cubicBezTo>
                  <a:pt x="1355589" y="804939"/>
                  <a:pt x="1390274" y="770254"/>
                  <a:pt x="1433060" y="770254"/>
                </a:cubicBezTo>
                <a:close/>
                <a:moveTo>
                  <a:pt x="981197" y="770254"/>
                </a:moveTo>
                <a:cubicBezTo>
                  <a:pt x="1023983" y="770254"/>
                  <a:pt x="1058668" y="804939"/>
                  <a:pt x="1058668" y="847725"/>
                </a:cubicBezTo>
                <a:cubicBezTo>
                  <a:pt x="1058668" y="890511"/>
                  <a:pt x="1023983" y="925196"/>
                  <a:pt x="981197" y="925196"/>
                </a:cubicBezTo>
                <a:cubicBezTo>
                  <a:pt x="938411" y="925196"/>
                  <a:pt x="903726" y="890511"/>
                  <a:pt x="903726" y="847725"/>
                </a:cubicBezTo>
                <a:cubicBezTo>
                  <a:pt x="903726" y="804939"/>
                  <a:pt x="938411" y="770254"/>
                  <a:pt x="981197" y="770254"/>
                </a:cubicBezTo>
                <a:close/>
                <a:moveTo>
                  <a:pt x="529334" y="770254"/>
                </a:moveTo>
                <a:cubicBezTo>
                  <a:pt x="572120" y="770254"/>
                  <a:pt x="606805" y="804939"/>
                  <a:pt x="606805" y="847725"/>
                </a:cubicBezTo>
                <a:cubicBezTo>
                  <a:pt x="606805" y="890511"/>
                  <a:pt x="572120" y="925196"/>
                  <a:pt x="529334" y="925196"/>
                </a:cubicBezTo>
                <a:cubicBezTo>
                  <a:pt x="486548" y="925196"/>
                  <a:pt x="451863" y="890511"/>
                  <a:pt x="451863" y="847725"/>
                </a:cubicBezTo>
                <a:cubicBezTo>
                  <a:pt x="451863" y="804939"/>
                  <a:pt x="486548" y="770254"/>
                  <a:pt x="529334" y="770254"/>
                </a:cubicBezTo>
                <a:close/>
                <a:moveTo>
                  <a:pt x="77471" y="770254"/>
                </a:moveTo>
                <a:cubicBezTo>
                  <a:pt x="120257" y="770254"/>
                  <a:pt x="154942" y="804939"/>
                  <a:pt x="154942" y="847725"/>
                </a:cubicBezTo>
                <a:cubicBezTo>
                  <a:pt x="154942" y="890511"/>
                  <a:pt x="120257" y="925196"/>
                  <a:pt x="77471" y="925196"/>
                </a:cubicBezTo>
                <a:cubicBezTo>
                  <a:pt x="34685" y="925196"/>
                  <a:pt x="0" y="890511"/>
                  <a:pt x="0" y="847725"/>
                </a:cubicBezTo>
                <a:cubicBezTo>
                  <a:pt x="0" y="804939"/>
                  <a:pt x="34685" y="770254"/>
                  <a:pt x="77471" y="770254"/>
                </a:cubicBezTo>
                <a:close/>
                <a:moveTo>
                  <a:pt x="2788648" y="385127"/>
                </a:moveTo>
                <a:cubicBezTo>
                  <a:pt x="2831434" y="385127"/>
                  <a:pt x="2866119" y="419812"/>
                  <a:pt x="2866119" y="462598"/>
                </a:cubicBezTo>
                <a:cubicBezTo>
                  <a:pt x="2866119" y="505384"/>
                  <a:pt x="2831434" y="540069"/>
                  <a:pt x="2788648" y="540069"/>
                </a:cubicBezTo>
                <a:cubicBezTo>
                  <a:pt x="2745862" y="540069"/>
                  <a:pt x="2711177" y="505384"/>
                  <a:pt x="2711177" y="462598"/>
                </a:cubicBezTo>
                <a:cubicBezTo>
                  <a:pt x="2711177" y="419812"/>
                  <a:pt x="2745862" y="385127"/>
                  <a:pt x="2788648" y="385127"/>
                </a:cubicBezTo>
                <a:close/>
                <a:moveTo>
                  <a:pt x="2336786" y="385127"/>
                </a:moveTo>
                <a:cubicBezTo>
                  <a:pt x="2379572" y="385127"/>
                  <a:pt x="2414257" y="419812"/>
                  <a:pt x="2414257" y="462598"/>
                </a:cubicBezTo>
                <a:cubicBezTo>
                  <a:pt x="2414257" y="505384"/>
                  <a:pt x="2379572" y="540069"/>
                  <a:pt x="2336786" y="540069"/>
                </a:cubicBezTo>
                <a:cubicBezTo>
                  <a:pt x="2294000" y="540069"/>
                  <a:pt x="2259315" y="505384"/>
                  <a:pt x="2259315" y="462598"/>
                </a:cubicBezTo>
                <a:cubicBezTo>
                  <a:pt x="2259315" y="419812"/>
                  <a:pt x="2294000" y="385127"/>
                  <a:pt x="2336786" y="385127"/>
                </a:cubicBezTo>
                <a:close/>
                <a:moveTo>
                  <a:pt x="1884923" y="385127"/>
                </a:moveTo>
                <a:cubicBezTo>
                  <a:pt x="1927709" y="385127"/>
                  <a:pt x="1962394" y="419812"/>
                  <a:pt x="1962394" y="462598"/>
                </a:cubicBezTo>
                <a:cubicBezTo>
                  <a:pt x="1962394" y="505384"/>
                  <a:pt x="1927709" y="540069"/>
                  <a:pt x="1884923" y="540069"/>
                </a:cubicBezTo>
                <a:cubicBezTo>
                  <a:pt x="1842137" y="540069"/>
                  <a:pt x="1807452" y="505384"/>
                  <a:pt x="1807452" y="462598"/>
                </a:cubicBezTo>
                <a:cubicBezTo>
                  <a:pt x="1807452" y="419812"/>
                  <a:pt x="1842137" y="385127"/>
                  <a:pt x="1884923" y="385127"/>
                </a:cubicBezTo>
                <a:close/>
                <a:moveTo>
                  <a:pt x="1433060" y="385127"/>
                </a:moveTo>
                <a:cubicBezTo>
                  <a:pt x="1475846" y="385127"/>
                  <a:pt x="1510531" y="419812"/>
                  <a:pt x="1510531" y="462598"/>
                </a:cubicBezTo>
                <a:cubicBezTo>
                  <a:pt x="1510531" y="505384"/>
                  <a:pt x="1475846" y="540069"/>
                  <a:pt x="1433060" y="540069"/>
                </a:cubicBezTo>
                <a:cubicBezTo>
                  <a:pt x="1390274" y="540069"/>
                  <a:pt x="1355589" y="505384"/>
                  <a:pt x="1355589" y="462598"/>
                </a:cubicBezTo>
                <a:cubicBezTo>
                  <a:pt x="1355589" y="419812"/>
                  <a:pt x="1390274" y="385127"/>
                  <a:pt x="1433060" y="385127"/>
                </a:cubicBezTo>
                <a:close/>
                <a:moveTo>
                  <a:pt x="981197" y="385127"/>
                </a:moveTo>
                <a:cubicBezTo>
                  <a:pt x="1023983" y="385127"/>
                  <a:pt x="1058668" y="419812"/>
                  <a:pt x="1058668" y="462598"/>
                </a:cubicBezTo>
                <a:cubicBezTo>
                  <a:pt x="1058668" y="505384"/>
                  <a:pt x="1023983" y="540069"/>
                  <a:pt x="981197" y="540069"/>
                </a:cubicBezTo>
                <a:cubicBezTo>
                  <a:pt x="938411" y="540069"/>
                  <a:pt x="903726" y="505384"/>
                  <a:pt x="903726" y="462598"/>
                </a:cubicBezTo>
                <a:cubicBezTo>
                  <a:pt x="903726" y="419812"/>
                  <a:pt x="938411" y="385127"/>
                  <a:pt x="981197" y="385127"/>
                </a:cubicBezTo>
                <a:close/>
                <a:moveTo>
                  <a:pt x="529334" y="385127"/>
                </a:moveTo>
                <a:cubicBezTo>
                  <a:pt x="572120" y="385127"/>
                  <a:pt x="606805" y="419812"/>
                  <a:pt x="606805" y="462598"/>
                </a:cubicBezTo>
                <a:cubicBezTo>
                  <a:pt x="606805" y="505384"/>
                  <a:pt x="572120" y="540069"/>
                  <a:pt x="529334" y="540069"/>
                </a:cubicBezTo>
                <a:cubicBezTo>
                  <a:pt x="486548" y="540069"/>
                  <a:pt x="451863" y="505384"/>
                  <a:pt x="451863" y="462598"/>
                </a:cubicBezTo>
                <a:cubicBezTo>
                  <a:pt x="451863" y="419812"/>
                  <a:pt x="486548" y="385127"/>
                  <a:pt x="529334" y="385127"/>
                </a:cubicBezTo>
                <a:close/>
                <a:moveTo>
                  <a:pt x="77471" y="385127"/>
                </a:moveTo>
                <a:cubicBezTo>
                  <a:pt x="120257" y="385127"/>
                  <a:pt x="154942" y="419812"/>
                  <a:pt x="154942" y="462598"/>
                </a:cubicBezTo>
                <a:cubicBezTo>
                  <a:pt x="154942" y="505384"/>
                  <a:pt x="120257" y="540069"/>
                  <a:pt x="77471" y="540069"/>
                </a:cubicBezTo>
                <a:cubicBezTo>
                  <a:pt x="34685" y="540069"/>
                  <a:pt x="0" y="505384"/>
                  <a:pt x="0" y="462598"/>
                </a:cubicBezTo>
                <a:cubicBezTo>
                  <a:pt x="0" y="419812"/>
                  <a:pt x="34685" y="385127"/>
                  <a:pt x="77471" y="385127"/>
                </a:cubicBezTo>
                <a:close/>
                <a:moveTo>
                  <a:pt x="2788648" y="0"/>
                </a:moveTo>
                <a:cubicBezTo>
                  <a:pt x="2831434" y="0"/>
                  <a:pt x="2866119" y="34685"/>
                  <a:pt x="2866119" y="77471"/>
                </a:cubicBezTo>
                <a:cubicBezTo>
                  <a:pt x="2866119" y="120257"/>
                  <a:pt x="2831434" y="154942"/>
                  <a:pt x="2788648" y="154942"/>
                </a:cubicBezTo>
                <a:cubicBezTo>
                  <a:pt x="2745862" y="154942"/>
                  <a:pt x="2711177" y="120257"/>
                  <a:pt x="2711177" y="77471"/>
                </a:cubicBezTo>
                <a:cubicBezTo>
                  <a:pt x="2711177" y="34685"/>
                  <a:pt x="2745862" y="0"/>
                  <a:pt x="2788648" y="0"/>
                </a:cubicBezTo>
                <a:close/>
                <a:moveTo>
                  <a:pt x="2336786" y="0"/>
                </a:moveTo>
                <a:cubicBezTo>
                  <a:pt x="2379572" y="0"/>
                  <a:pt x="2414257" y="34685"/>
                  <a:pt x="2414257" y="77471"/>
                </a:cubicBezTo>
                <a:cubicBezTo>
                  <a:pt x="2414257" y="120257"/>
                  <a:pt x="2379572" y="154942"/>
                  <a:pt x="2336786" y="154942"/>
                </a:cubicBezTo>
                <a:cubicBezTo>
                  <a:pt x="2294000" y="154942"/>
                  <a:pt x="2259315" y="120257"/>
                  <a:pt x="2259315" y="77471"/>
                </a:cubicBezTo>
                <a:cubicBezTo>
                  <a:pt x="2259315" y="34685"/>
                  <a:pt x="2294000" y="0"/>
                  <a:pt x="2336786" y="0"/>
                </a:cubicBezTo>
                <a:close/>
                <a:moveTo>
                  <a:pt x="1884923" y="0"/>
                </a:moveTo>
                <a:cubicBezTo>
                  <a:pt x="1927709" y="0"/>
                  <a:pt x="1962394" y="34685"/>
                  <a:pt x="1962394" y="77471"/>
                </a:cubicBezTo>
                <a:cubicBezTo>
                  <a:pt x="1962394" y="120257"/>
                  <a:pt x="1927709" y="154942"/>
                  <a:pt x="1884923" y="154942"/>
                </a:cubicBezTo>
                <a:cubicBezTo>
                  <a:pt x="1842137" y="154942"/>
                  <a:pt x="1807452" y="120257"/>
                  <a:pt x="1807452" y="77471"/>
                </a:cubicBezTo>
                <a:cubicBezTo>
                  <a:pt x="1807452" y="34685"/>
                  <a:pt x="1842137" y="0"/>
                  <a:pt x="1884923" y="0"/>
                </a:cubicBezTo>
                <a:close/>
                <a:moveTo>
                  <a:pt x="1433060" y="0"/>
                </a:moveTo>
                <a:cubicBezTo>
                  <a:pt x="1475846" y="0"/>
                  <a:pt x="1510531" y="34685"/>
                  <a:pt x="1510531" y="77471"/>
                </a:cubicBezTo>
                <a:cubicBezTo>
                  <a:pt x="1510531" y="120257"/>
                  <a:pt x="1475846" y="154942"/>
                  <a:pt x="1433060" y="154942"/>
                </a:cubicBezTo>
                <a:cubicBezTo>
                  <a:pt x="1390274" y="154942"/>
                  <a:pt x="1355589" y="120257"/>
                  <a:pt x="1355589" y="77471"/>
                </a:cubicBezTo>
                <a:cubicBezTo>
                  <a:pt x="1355589" y="34685"/>
                  <a:pt x="1390274" y="0"/>
                  <a:pt x="1433060" y="0"/>
                </a:cubicBezTo>
                <a:close/>
                <a:moveTo>
                  <a:pt x="981197" y="0"/>
                </a:moveTo>
                <a:cubicBezTo>
                  <a:pt x="1023983" y="0"/>
                  <a:pt x="1058668" y="34685"/>
                  <a:pt x="1058668" y="77471"/>
                </a:cubicBezTo>
                <a:cubicBezTo>
                  <a:pt x="1058668" y="120257"/>
                  <a:pt x="1023983" y="154942"/>
                  <a:pt x="981197" y="154942"/>
                </a:cubicBezTo>
                <a:cubicBezTo>
                  <a:pt x="938411" y="154942"/>
                  <a:pt x="903726" y="120257"/>
                  <a:pt x="903726" y="77471"/>
                </a:cubicBezTo>
                <a:cubicBezTo>
                  <a:pt x="903726" y="34685"/>
                  <a:pt x="938411" y="0"/>
                  <a:pt x="981197" y="0"/>
                </a:cubicBezTo>
                <a:close/>
                <a:moveTo>
                  <a:pt x="529334" y="0"/>
                </a:moveTo>
                <a:cubicBezTo>
                  <a:pt x="572120" y="0"/>
                  <a:pt x="606805" y="34685"/>
                  <a:pt x="606805" y="77471"/>
                </a:cubicBezTo>
                <a:cubicBezTo>
                  <a:pt x="606805" y="120257"/>
                  <a:pt x="572120" y="154942"/>
                  <a:pt x="529334" y="154942"/>
                </a:cubicBezTo>
                <a:cubicBezTo>
                  <a:pt x="486548" y="154942"/>
                  <a:pt x="451863" y="120257"/>
                  <a:pt x="451863" y="77471"/>
                </a:cubicBezTo>
                <a:cubicBezTo>
                  <a:pt x="451863" y="34685"/>
                  <a:pt x="486548" y="0"/>
                  <a:pt x="529334" y="0"/>
                </a:cubicBezTo>
                <a:close/>
                <a:moveTo>
                  <a:pt x="77471" y="0"/>
                </a:moveTo>
                <a:cubicBezTo>
                  <a:pt x="120257" y="0"/>
                  <a:pt x="154942" y="34685"/>
                  <a:pt x="154942" y="77471"/>
                </a:cubicBezTo>
                <a:cubicBezTo>
                  <a:pt x="154942" y="120257"/>
                  <a:pt x="120257" y="154942"/>
                  <a:pt x="77471" y="154942"/>
                </a:cubicBezTo>
                <a:cubicBezTo>
                  <a:pt x="34685" y="154942"/>
                  <a:pt x="0" y="120257"/>
                  <a:pt x="0" y="77471"/>
                </a:cubicBezTo>
                <a:cubicBezTo>
                  <a:pt x="0" y="34685"/>
                  <a:pt x="34685" y="0"/>
                  <a:pt x="7747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bg1"/>
              </a:gs>
            </a:gsLst>
            <a:lin ang="0" scaled="0"/>
          </a:gradFill>
          <a:ln w="19050" cap="sq">
            <a:noFill/>
            <a:miter/>
          </a:ln>
        </p:spPr>
        <p:txBody>
          <a:bodyPr vert="horz" wrap="square" lIns="68580" tIns="34290" rIns="68580" bIns="34290" rtlCol="0" anchor="ctr"/>
          <a:lstStyle/>
          <a:p>
            <a:pPr algn="ctr">
              <a:lnSpc>
                <a:spcPct val="110000"/>
              </a:lnSpc>
            </a:pPr>
            <a:endParaRPr kumimoji="1" lang="zh-CN" altLang="en-US" sz="1350"/>
          </a:p>
        </p:txBody>
      </p:sp>
      <p:sp>
        <p:nvSpPr>
          <p:cNvPr id="13" name="标题 1"/>
          <p:cNvSpPr txBox="1"/>
          <p:nvPr/>
        </p:nvSpPr>
        <p:spPr>
          <a:xfrm>
            <a:off x="6700558" y="1663529"/>
            <a:ext cx="2760610" cy="7006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4050" dirty="0">
                <a:ln w="12700">
                  <a:noFill/>
                </a:ln>
                <a:solidFill>
                  <a:srgbClr val="F2F2F2">
                    <a:alpha val="25000"/>
                  </a:srgbClr>
                </a:solidFill>
                <a:latin typeface="OPPOSans H"/>
                <a:ea typeface="OPPOSans H"/>
                <a:cs typeface="OPPOSans H"/>
              </a:rPr>
              <a:t>security</a:t>
            </a:r>
            <a:endParaRPr kumimoji="1" lang="zh-CN" altLang="en-US" sz="1350" dirty="0"/>
          </a:p>
        </p:txBody>
      </p:sp>
      <p:sp>
        <p:nvSpPr>
          <p:cNvPr id="14" name="标题 1"/>
          <p:cNvSpPr txBox="1"/>
          <p:nvPr/>
        </p:nvSpPr>
        <p:spPr>
          <a:xfrm>
            <a:off x="5113043" y="1834980"/>
            <a:ext cx="1335683" cy="224393"/>
          </a:xfrm>
          <a:custGeom>
            <a:avLst/>
            <a:gdLst>
              <a:gd name="connsiteX0" fmla="*/ 741119 w 890768"/>
              <a:gd name="connsiteY0" fmla="*/ 0 h 149649"/>
              <a:gd name="connsiteX1" fmla="*/ 815944 w 890768"/>
              <a:gd name="connsiteY1" fmla="*/ 0 h 149649"/>
              <a:gd name="connsiteX2" fmla="*/ 890768 w 890768"/>
              <a:gd name="connsiteY2" fmla="*/ 74825 h 149649"/>
              <a:gd name="connsiteX3" fmla="*/ 815944 w 890768"/>
              <a:gd name="connsiteY3" fmla="*/ 149649 h 149649"/>
              <a:gd name="connsiteX4" fmla="*/ 741119 w 890768"/>
              <a:gd name="connsiteY4" fmla="*/ 149649 h 149649"/>
              <a:gd name="connsiteX5" fmla="*/ 815944 w 890768"/>
              <a:gd name="connsiteY5" fmla="*/ 74825 h 149649"/>
              <a:gd name="connsiteX6" fmla="*/ 555839 w 890768"/>
              <a:gd name="connsiteY6" fmla="*/ 0 h 149649"/>
              <a:gd name="connsiteX7" fmla="*/ 630664 w 890768"/>
              <a:gd name="connsiteY7" fmla="*/ 0 h 149649"/>
              <a:gd name="connsiteX8" fmla="*/ 705488 w 890768"/>
              <a:gd name="connsiteY8" fmla="*/ 74825 h 149649"/>
              <a:gd name="connsiteX9" fmla="*/ 630664 w 890768"/>
              <a:gd name="connsiteY9" fmla="*/ 149649 h 149649"/>
              <a:gd name="connsiteX10" fmla="*/ 555839 w 890768"/>
              <a:gd name="connsiteY10" fmla="*/ 149649 h 149649"/>
              <a:gd name="connsiteX11" fmla="*/ 630664 w 890768"/>
              <a:gd name="connsiteY11" fmla="*/ 74825 h 149649"/>
              <a:gd name="connsiteX12" fmla="*/ 370559 w 890768"/>
              <a:gd name="connsiteY12" fmla="*/ 0 h 149649"/>
              <a:gd name="connsiteX13" fmla="*/ 445384 w 890768"/>
              <a:gd name="connsiteY13" fmla="*/ 0 h 149649"/>
              <a:gd name="connsiteX14" fmla="*/ 520208 w 890768"/>
              <a:gd name="connsiteY14" fmla="*/ 74825 h 149649"/>
              <a:gd name="connsiteX15" fmla="*/ 445384 w 890768"/>
              <a:gd name="connsiteY15" fmla="*/ 149649 h 149649"/>
              <a:gd name="connsiteX16" fmla="*/ 370559 w 890768"/>
              <a:gd name="connsiteY16" fmla="*/ 149649 h 149649"/>
              <a:gd name="connsiteX17" fmla="*/ 445384 w 890768"/>
              <a:gd name="connsiteY17" fmla="*/ 74825 h 149649"/>
              <a:gd name="connsiteX18" fmla="*/ 185280 w 890768"/>
              <a:gd name="connsiteY18" fmla="*/ 0 h 149649"/>
              <a:gd name="connsiteX19" fmla="*/ 260105 w 890768"/>
              <a:gd name="connsiteY19" fmla="*/ 0 h 149649"/>
              <a:gd name="connsiteX20" fmla="*/ 334929 w 890768"/>
              <a:gd name="connsiteY20" fmla="*/ 74825 h 149649"/>
              <a:gd name="connsiteX21" fmla="*/ 260105 w 890768"/>
              <a:gd name="connsiteY21" fmla="*/ 149649 h 149649"/>
              <a:gd name="connsiteX22" fmla="*/ 185280 w 890768"/>
              <a:gd name="connsiteY22" fmla="*/ 149649 h 149649"/>
              <a:gd name="connsiteX23" fmla="*/ 260105 w 890768"/>
              <a:gd name="connsiteY23" fmla="*/ 74825 h 149649"/>
              <a:gd name="connsiteX24" fmla="*/ 0 w 890768"/>
              <a:gd name="connsiteY24" fmla="*/ 0 h 149649"/>
              <a:gd name="connsiteX25" fmla="*/ 74825 w 890768"/>
              <a:gd name="connsiteY25" fmla="*/ 0 h 149649"/>
              <a:gd name="connsiteX26" fmla="*/ 149649 w 890768"/>
              <a:gd name="connsiteY26" fmla="*/ 74825 h 149649"/>
              <a:gd name="connsiteX27" fmla="*/ 74825 w 890768"/>
              <a:gd name="connsiteY27" fmla="*/ 149649 h 149649"/>
              <a:gd name="connsiteX28" fmla="*/ 0 w 890768"/>
              <a:gd name="connsiteY28" fmla="*/ 149649 h 149649"/>
              <a:gd name="connsiteX29" fmla="*/ 74825 w 890768"/>
              <a:gd name="connsiteY29" fmla="*/ 74825 h 149649"/>
            </a:gdLst>
            <a:ahLst/>
            <a:cxnLst/>
            <a:rect l="l" t="t" r="r" b="b"/>
            <a:pathLst>
              <a:path w="890768" h="149649">
                <a:moveTo>
                  <a:pt x="741119" y="0"/>
                </a:moveTo>
                <a:lnTo>
                  <a:pt x="815944" y="0"/>
                </a:lnTo>
                <a:lnTo>
                  <a:pt x="890768" y="74825"/>
                </a:lnTo>
                <a:lnTo>
                  <a:pt x="815944" y="149649"/>
                </a:lnTo>
                <a:lnTo>
                  <a:pt x="741119" y="149649"/>
                </a:lnTo>
                <a:lnTo>
                  <a:pt x="815944" y="74825"/>
                </a:lnTo>
                <a:close/>
                <a:moveTo>
                  <a:pt x="555839" y="0"/>
                </a:moveTo>
                <a:lnTo>
                  <a:pt x="630664" y="0"/>
                </a:lnTo>
                <a:lnTo>
                  <a:pt x="705488" y="74825"/>
                </a:lnTo>
                <a:lnTo>
                  <a:pt x="630664" y="149649"/>
                </a:lnTo>
                <a:lnTo>
                  <a:pt x="555839" y="149649"/>
                </a:lnTo>
                <a:lnTo>
                  <a:pt x="630664" y="74825"/>
                </a:lnTo>
                <a:close/>
                <a:moveTo>
                  <a:pt x="370559" y="0"/>
                </a:moveTo>
                <a:lnTo>
                  <a:pt x="445384" y="0"/>
                </a:lnTo>
                <a:lnTo>
                  <a:pt x="520208" y="74825"/>
                </a:lnTo>
                <a:lnTo>
                  <a:pt x="445384" y="149649"/>
                </a:lnTo>
                <a:lnTo>
                  <a:pt x="370559" y="149649"/>
                </a:lnTo>
                <a:lnTo>
                  <a:pt x="445384" y="74825"/>
                </a:lnTo>
                <a:close/>
                <a:moveTo>
                  <a:pt x="185280" y="0"/>
                </a:moveTo>
                <a:lnTo>
                  <a:pt x="260105" y="0"/>
                </a:lnTo>
                <a:lnTo>
                  <a:pt x="334929" y="74825"/>
                </a:lnTo>
                <a:lnTo>
                  <a:pt x="260105" y="149649"/>
                </a:lnTo>
                <a:lnTo>
                  <a:pt x="185280" y="149649"/>
                </a:lnTo>
                <a:lnTo>
                  <a:pt x="260105" y="74825"/>
                </a:lnTo>
                <a:close/>
                <a:moveTo>
                  <a:pt x="0" y="0"/>
                </a:moveTo>
                <a:lnTo>
                  <a:pt x="74825" y="0"/>
                </a:lnTo>
                <a:lnTo>
                  <a:pt x="149649" y="74825"/>
                </a:lnTo>
                <a:lnTo>
                  <a:pt x="74825" y="149649"/>
                </a:lnTo>
                <a:lnTo>
                  <a:pt x="0" y="149649"/>
                </a:lnTo>
                <a:lnTo>
                  <a:pt x="74825" y="7482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9050" cap="sq">
            <a:noFill/>
            <a:miter/>
          </a:ln>
        </p:spPr>
        <p:txBody>
          <a:bodyPr vert="horz" wrap="square" lIns="68580" tIns="34290" rIns="68580" bIns="34290" rtlCol="0" anchor="ctr"/>
          <a:lstStyle/>
          <a:p>
            <a:pPr algn="ctr">
              <a:lnSpc>
                <a:spcPct val="110000"/>
              </a:lnSpc>
            </a:pPr>
            <a:endParaRPr kumimoji="1" lang="zh-CN" altLang="en-US" sz="1350"/>
          </a:p>
        </p:txBody>
      </p:sp>
      <p:sp>
        <p:nvSpPr>
          <p:cNvPr id="16" name="标题 1"/>
          <p:cNvSpPr txBox="1"/>
          <p:nvPr/>
        </p:nvSpPr>
        <p:spPr>
          <a:xfrm rot="10800000" flipH="1">
            <a:off x="36381" y="2918249"/>
            <a:ext cx="714468" cy="992498"/>
          </a:xfrm>
          <a:prstGeom prst="chevron">
            <a:avLst>
              <a:gd name="adj" fmla="val 60879"/>
            </a:avLst>
          </a:prstGeom>
          <a:solidFill>
            <a:schemeClr val="bg1">
              <a:lumMod val="75000"/>
              <a:alpha val="43000"/>
            </a:schemeClr>
          </a:solidFill>
          <a:ln w="19050" cap="sq">
            <a:noFill/>
            <a:miter/>
          </a:ln>
          <a:effectLst/>
        </p:spPr>
        <p:txBody>
          <a:bodyPr vert="horz" wrap="square" lIns="68580" tIns="34290" rIns="68580" bIns="34290" rtlCol="0" anchor="ctr"/>
          <a:lstStyle/>
          <a:p>
            <a:pPr algn="ctr">
              <a:lnSpc>
                <a:spcPct val="110000"/>
              </a:lnSpc>
            </a:pPr>
            <a:endParaRPr kumimoji="1" lang="zh-CN" altLang="en-US" sz="1350"/>
          </a:p>
        </p:txBody>
      </p:sp>
      <p:sp>
        <p:nvSpPr>
          <p:cNvPr id="17" name="标题 1"/>
          <p:cNvSpPr txBox="1"/>
          <p:nvPr/>
        </p:nvSpPr>
        <p:spPr>
          <a:xfrm rot="10800000" flipH="1">
            <a:off x="-401352" y="2812377"/>
            <a:ext cx="866895" cy="1204242"/>
          </a:xfrm>
          <a:prstGeom prst="chevron">
            <a:avLst>
              <a:gd name="adj" fmla="val 60879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9050" cap="sq">
            <a:noFill/>
            <a:miter/>
          </a:ln>
          <a:effectLst/>
        </p:spPr>
        <p:txBody>
          <a:bodyPr vert="horz" wrap="square" lIns="68580" tIns="34290" rIns="68580" bIns="34290" rtlCol="0" anchor="ctr"/>
          <a:lstStyle/>
          <a:p>
            <a:pPr algn="ctr">
              <a:lnSpc>
                <a:spcPct val="110000"/>
              </a:lnSpc>
            </a:pPr>
            <a:endParaRPr kumimoji="1" lang="zh-CN" altLang="en-US" sz="1350"/>
          </a:p>
        </p:txBody>
      </p:sp>
      <p:sp>
        <p:nvSpPr>
          <p:cNvPr id="18" name="标题 1"/>
          <p:cNvSpPr txBox="1"/>
          <p:nvPr/>
        </p:nvSpPr>
        <p:spPr>
          <a:xfrm>
            <a:off x="476803" y="2188483"/>
            <a:ext cx="4867925" cy="19317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40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楷体" panose="02010609060101010101" pitchFamily="49" charset="-122"/>
                <a:ea typeface="楷体" panose="02010609060101010101" pitchFamily="49" charset="-122"/>
                <a:cs typeface="OPPOSans H"/>
              </a:rPr>
              <a:t>基于</a:t>
            </a:r>
            <a:r>
              <a:rPr kumimoji="1" lang="en-US" altLang="zh-CN" sz="40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楷体" panose="02010609060101010101" pitchFamily="49" charset="-122"/>
                <a:ea typeface="楷体" panose="02010609060101010101" pitchFamily="49" charset="-122"/>
                <a:cs typeface="OPPOSans H"/>
              </a:rPr>
              <a:t>SVM</a:t>
            </a:r>
            <a:r>
              <a:rPr kumimoji="1" lang="zh-CN" altLang="en-US" sz="40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楷体" panose="02010609060101010101" pitchFamily="49" charset="-122"/>
                <a:ea typeface="楷体" panose="02010609060101010101" pitchFamily="49" charset="-122"/>
                <a:cs typeface="OPPOSans H"/>
              </a:rPr>
              <a:t>模型和</a:t>
            </a:r>
            <a:r>
              <a:rPr kumimoji="1" lang="en-US" altLang="zh-CN" sz="4000" b="1" dirty="0" err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楷体" panose="02010609060101010101" pitchFamily="49" charset="-122"/>
                <a:ea typeface="楷体" panose="02010609060101010101" pitchFamily="49" charset="-122"/>
                <a:cs typeface="OPPOSans H"/>
              </a:rPr>
              <a:t>mnist</a:t>
            </a:r>
            <a:r>
              <a:rPr kumimoji="1" lang="zh-CN" altLang="en-US" sz="40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楷体" panose="02010609060101010101" pitchFamily="49" charset="-122"/>
                <a:ea typeface="楷体" panose="02010609060101010101" pitchFamily="49" charset="-122"/>
                <a:cs typeface="OPPOSans H"/>
              </a:rPr>
              <a:t>数据集的手写数字</a:t>
            </a:r>
            <a:br>
              <a:rPr kumimoji="1" lang="en-US" altLang="zh-CN" sz="40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楷体" panose="02010609060101010101" pitchFamily="49" charset="-122"/>
                <a:ea typeface="楷体" panose="02010609060101010101" pitchFamily="49" charset="-122"/>
                <a:cs typeface="OPPOSans H"/>
              </a:rPr>
            </a:br>
            <a:r>
              <a:rPr kumimoji="1" lang="zh-CN" altLang="en-US" sz="4000" b="1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楷体" panose="02010609060101010101" pitchFamily="49" charset="-122"/>
                <a:ea typeface="楷体" panose="02010609060101010101" pitchFamily="49" charset="-122"/>
                <a:cs typeface="OPPOSans H"/>
              </a:rPr>
              <a:t>识别系统</a:t>
            </a:r>
            <a:endParaRPr kumimoji="1" lang="zh-CN" altLang="en-US" sz="1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3453964" y="1544467"/>
            <a:ext cx="1087626" cy="1087626"/>
          </a:xfrm>
          <a:custGeom>
            <a:avLst/>
            <a:gdLst>
              <a:gd name="connsiteX0" fmla="*/ 604434 w 1208868"/>
              <a:gd name="connsiteY0" fmla="*/ 424748 h 1208868"/>
              <a:gd name="connsiteX1" fmla="*/ 424748 w 1208868"/>
              <a:gd name="connsiteY1" fmla="*/ 604434 h 1208868"/>
              <a:gd name="connsiteX2" fmla="*/ 604434 w 1208868"/>
              <a:gd name="connsiteY2" fmla="*/ 784120 h 1208868"/>
              <a:gd name="connsiteX3" fmla="*/ 784120 w 1208868"/>
              <a:gd name="connsiteY3" fmla="*/ 604434 h 1208868"/>
              <a:gd name="connsiteX4" fmla="*/ 604434 w 1208868"/>
              <a:gd name="connsiteY4" fmla="*/ 424748 h 1208868"/>
              <a:gd name="connsiteX5" fmla="*/ 604434 w 1208868"/>
              <a:gd name="connsiteY5" fmla="*/ 302218 h 1208868"/>
              <a:gd name="connsiteX6" fmla="*/ 906650 w 1208868"/>
              <a:gd name="connsiteY6" fmla="*/ 604434 h 1208868"/>
              <a:gd name="connsiteX7" fmla="*/ 604434 w 1208868"/>
              <a:gd name="connsiteY7" fmla="*/ 906650 h 1208868"/>
              <a:gd name="connsiteX8" fmla="*/ 302218 w 1208868"/>
              <a:gd name="connsiteY8" fmla="*/ 604434 h 1208868"/>
              <a:gd name="connsiteX9" fmla="*/ 604434 w 1208868"/>
              <a:gd name="connsiteY9" fmla="*/ 302218 h 1208868"/>
              <a:gd name="connsiteX10" fmla="*/ 604434 w 1208868"/>
              <a:gd name="connsiteY10" fmla="*/ 167900 h 1208868"/>
              <a:gd name="connsiteX11" fmla="*/ 167900 w 1208868"/>
              <a:gd name="connsiteY11" fmla="*/ 604434 h 1208868"/>
              <a:gd name="connsiteX12" fmla="*/ 604434 w 1208868"/>
              <a:gd name="connsiteY12" fmla="*/ 1040968 h 1208868"/>
              <a:gd name="connsiteX13" fmla="*/ 1040968 w 1208868"/>
              <a:gd name="connsiteY13" fmla="*/ 604434 h 1208868"/>
              <a:gd name="connsiteX14" fmla="*/ 604434 w 1208868"/>
              <a:gd name="connsiteY14" fmla="*/ 167900 h 1208868"/>
              <a:gd name="connsiteX15" fmla="*/ 604434 w 1208868"/>
              <a:gd name="connsiteY15" fmla="*/ 0 h 1208868"/>
              <a:gd name="connsiteX16" fmla="*/ 1208868 w 1208868"/>
              <a:gd name="connsiteY16" fmla="*/ 604434 h 1208868"/>
              <a:gd name="connsiteX17" fmla="*/ 604434 w 1208868"/>
              <a:gd name="connsiteY17" fmla="*/ 1208868 h 1208868"/>
              <a:gd name="connsiteX18" fmla="*/ 0 w 1208868"/>
              <a:gd name="connsiteY18" fmla="*/ 604434 h 1208868"/>
              <a:gd name="connsiteX19" fmla="*/ 604434 w 1208868"/>
              <a:gd name="connsiteY19" fmla="*/ 0 h 1208868"/>
            </a:gdLst>
            <a:ahLst/>
            <a:cxnLst/>
            <a:rect l="l" t="t" r="r" b="b"/>
            <a:pathLst>
              <a:path w="1208868" h="1208868">
                <a:moveTo>
                  <a:pt x="604434" y="424748"/>
                </a:moveTo>
                <a:cubicBezTo>
                  <a:pt x="505196" y="424748"/>
                  <a:pt x="424748" y="505196"/>
                  <a:pt x="424748" y="604434"/>
                </a:cubicBezTo>
                <a:cubicBezTo>
                  <a:pt x="424748" y="703672"/>
                  <a:pt x="505196" y="784120"/>
                  <a:pt x="604434" y="784120"/>
                </a:cubicBezTo>
                <a:cubicBezTo>
                  <a:pt x="703672" y="784120"/>
                  <a:pt x="784120" y="703672"/>
                  <a:pt x="784120" y="604434"/>
                </a:cubicBezTo>
                <a:cubicBezTo>
                  <a:pt x="784120" y="505196"/>
                  <a:pt x="703672" y="424748"/>
                  <a:pt x="604434" y="424748"/>
                </a:cubicBezTo>
                <a:close/>
                <a:moveTo>
                  <a:pt x="604434" y="302218"/>
                </a:moveTo>
                <a:cubicBezTo>
                  <a:pt x="771343" y="302218"/>
                  <a:pt x="906650" y="437525"/>
                  <a:pt x="906650" y="604434"/>
                </a:cubicBezTo>
                <a:cubicBezTo>
                  <a:pt x="906650" y="771343"/>
                  <a:pt x="771343" y="906650"/>
                  <a:pt x="604434" y="906650"/>
                </a:cubicBezTo>
                <a:cubicBezTo>
                  <a:pt x="437525" y="906650"/>
                  <a:pt x="302218" y="771343"/>
                  <a:pt x="302218" y="604434"/>
                </a:cubicBezTo>
                <a:cubicBezTo>
                  <a:pt x="302218" y="437525"/>
                  <a:pt x="437525" y="302218"/>
                  <a:pt x="604434" y="302218"/>
                </a:cubicBezTo>
                <a:close/>
                <a:moveTo>
                  <a:pt x="604434" y="167900"/>
                </a:moveTo>
                <a:cubicBezTo>
                  <a:pt x="363343" y="167900"/>
                  <a:pt x="167900" y="363343"/>
                  <a:pt x="167900" y="604434"/>
                </a:cubicBezTo>
                <a:cubicBezTo>
                  <a:pt x="167900" y="845525"/>
                  <a:pt x="363343" y="1040968"/>
                  <a:pt x="604434" y="1040968"/>
                </a:cubicBezTo>
                <a:cubicBezTo>
                  <a:pt x="845525" y="1040968"/>
                  <a:pt x="1040968" y="845525"/>
                  <a:pt x="1040968" y="604434"/>
                </a:cubicBezTo>
                <a:cubicBezTo>
                  <a:pt x="1040968" y="363343"/>
                  <a:pt x="845525" y="167900"/>
                  <a:pt x="604434" y="167900"/>
                </a:cubicBezTo>
                <a:close/>
                <a:moveTo>
                  <a:pt x="604434" y="0"/>
                </a:moveTo>
                <a:cubicBezTo>
                  <a:pt x="938254" y="0"/>
                  <a:pt x="1208868" y="270614"/>
                  <a:pt x="1208868" y="604434"/>
                </a:cubicBezTo>
                <a:cubicBezTo>
                  <a:pt x="1208868" y="938254"/>
                  <a:pt x="938254" y="1208868"/>
                  <a:pt x="604434" y="1208868"/>
                </a:cubicBezTo>
                <a:cubicBezTo>
                  <a:pt x="270614" y="1208868"/>
                  <a:pt x="0" y="938254"/>
                  <a:pt x="0" y="604434"/>
                </a:cubicBezTo>
                <a:cubicBezTo>
                  <a:pt x="0" y="270614"/>
                  <a:pt x="270614" y="0"/>
                  <a:pt x="604434" y="0"/>
                </a:cubicBezTo>
                <a:close/>
              </a:path>
            </a:pathLst>
          </a:custGeom>
          <a:gradFill>
            <a:gsLst>
              <a:gs pos="24000">
                <a:schemeClr val="bg1">
                  <a:alpha val="0"/>
                </a:schemeClr>
              </a:gs>
              <a:gs pos="100000">
                <a:schemeClr val="accent1"/>
              </a:gs>
            </a:gsLst>
            <a:lin ang="18900000" scaled="0"/>
          </a:gradFill>
          <a:ln w="19050" cap="sq">
            <a:noFill/>
            <a:miter/>
          </a:ln>
        </p:spPr>
        <p:txBody>
          <a:bodyPr vert="horz" wrap="square" lIns="68580" tIns="34290" rIns="68580" bIns="34290" rtlCol="0" anchor="ctr"/>
          <a:lstStyle/>
          <a:p>
            <a:pPr algn="ctr">
              <a:lnSpc>
                <a:spcPct val="110000"/>
              </a:lnSpc>
            </a:pPr>
            <a:endParaRPr kumimoji="1" lang="zh-CN" altLang="en-US" sz="1350"/>
          </a:p>
        </p:txBody>
      </p:sp>
      <p:sp>
        <p:nvSpPr>
          <p:cNvPr id="20" name="标题 1"/>
          <p:cNvSpPr txBox="1"/>
          <p:nvPr/>
        </p:nvSpPr>
        <p:spPr>
          <a:xfrm>
            <a:off x="700616" y="5450160"/>
            <a:ext cx="1611630" cy="39683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68580" tIns="34290" rIns="68580" bIns="34290" rtlCol="0" anchor="ctr"/>
          <a:lstStyle/>
          <a:p>
            <a:pPr algn="ctr">
              <a:lnSpc>
                <a:spcPct val="110000"/>
              </a:lnSpc>
            </a:pPr>
            <a:endParaRPr kumimoji="1" lang="zh-CN" altLang="en-US" sz="1350"/>
          </a:p>
        </p:txBody>
      </p:sp>
      <p:sp>
        <p:nvSpPr>
          <p:cNvPr id="21" name="标题 1"/>
          <p:cNvSpPr txBox="1"/>
          <p:nvPr/>
        </p:nvSpPr>
        <p:spPr>
          <a:xfrm>
            <a:off x="467023" y="5417951"/>
            <a:ext cx="970394" cy="461252"/>
          </a:xfrm>
          <a:prstGeom prst="roundRect">
            <a:avLst>
              <a:gd name="adj" fmla="val 50000"/>
            </a:avLst>
          </a:prstGeom>
          <a:gradFill>
            <a:gsLst>
              <a:gs pos="2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68580" tIns="34290" rIns="68580" bIns="34290" rtlCol="0" anchor="ctr"/>
          <a:lstStyle/>
          <a:p>
            <a:pPr algn="ctr">
              <a:lnSpc>
                <a:spcPct val="110000"/>
              </a:lnSpc>
            </a:pPr>
            <a:endParaRPr kumimoji="1" lang="zh-CN" altLang="en-US" sz="1350"/>
          </a:p>
        </p:txBody>
      </p:sp>
      <p:sp>
        <p:nvSpPr>
          <p:cNvPr id="22" name="标题 1"/>
          <p:cNvSpPr txBox="1"/>
          <p:nvPr/>
        </p:nvSpPr>
        <p:spPr>
          <a:xfrm>
            <a:off x="433274" y="5504569"/>
            <a:ext cx="1069371" cy="2476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5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汇报人</a:t>
            </a:r>
            <a:endParaRPr kumimoji="1" lang="zh-CN" altLang="en-US" sz="1350"/>
          </a:p>
        </p:txBody>
      </p:sp>
      <p:sp>
        <p:nvSpPr>
          <p:cNvPr id="23" name="标题 1"/>
          <p:cNvSpPr txBox="1"/>
          <p:nvPr/>
        </p:nvSpPr>
        <p:spPr>
          <a:xfrm>
            <a:off x="1252826" y="5508379"/>
            <a:ext cx="1069371" cy="2476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endParaRPr kumimoji="1" lang="zh-CN" altLang="en-US" sz="1350" b="1" dirty="0"/>
          </a:p>
        </p:txBody>
      </p:sp>
      <p:sp>
        <p:nvSpPr>
          <p:cNvPr id="24" name="标题 1"/>
          <p:cNvSpPr txBox="1"/>
          <p:nvPr/>
        </p:nvSpPr>
        <p:spPr>
          <a:xfrm>
            <a:off x="2647591" y="5450160"/>
            <a:ext cx="1813739" cy="39683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68580" tIns="34290" rIns="68580" bIns="34290" rtlCol="0" anchor="ctr"/>
          <a:lstStyle/>
          <a:p>
            <a:pPr algn="ctr">
              <a:lnSpc>
                <a:spcPct val="110000"/>
              </a:lnSpc>
            </a:pPr>
            <a:endParaRPr kumimoji="1" lang="zh-CN" altLang="en-US" sz="1350"/>
          </a:p>
        </p:txBody>
      </p:sp>
      <p:sp>
        <p:nvSpPr>
          <p:cNvPr id="25" name="标题 1"/>
          <p:cNvSpPr txBox="1"/>
          <p:nvPr/>
        </p:nvSpPr>
        <p:spPr>
          <a:xfrm>
            <a:off x="2413998" y="5417951"/>
            <a:ext cx="970394" cy="461252"/>
          </a:xfrm>
          <a:prstGeom prst="roundRect">
            <a:avLst>
              <a:gd name="adj" fmla="val 50000"/>
            </a:avLst>
          </a:prstGeom>
          <a:gradFill>
            <a:gsLst>
              <a:gs pos="2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9050" cap="sq">
            <a:noFill/>
            <a:miter/>
          </a:ln>
        </p:spPr>
        <p:txBody>
          <a:bodyPr vert="horz" wrap="square" lIns="68580" tIns="34290" rIns="68580" bIns="34290" rtlCol="0" anchor="ctr"/>
          <a:lstStyle/>
          <a:p>
            <a:pPr algn="ctr">
              <a:lnSpc>
                <a:spcPct val="110000"/>
              </a:lnSpc>
            </a:pPr>
            <a:endParaRPr kumimoji="1" lang="zh-CN" altLang="en-US" sz="1350"/>
          </a:p>
        </p:txBody>
      </p:sp>
      <p:sp>
        <p:nvSpPr>
          <p:cNvPr id="26" name="标题 1"/>
          <p:cNvSpPr txBox="1"/>
          <p:nvPr/>
        </p:nvSpPr>
        <p:spPr>
          <a:xfrm>
            <a:off x="2380248" y="5504569"/>
            <a:ext cx="1069371" cy="2476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5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时间</a:t>
            </a:r>
            <a:endParaRPr kumimoji="1" lang="zh-CN" altLang="en-US" sz="1350"/>
          </a:p>
        </p:txBody>
      </p:sp>
      <p:sp>
        <p:nvSpPr>
          <p:cNvPr id="27" name="标题 1"/>
          <p:cNvSpPr txBox="1"/>
          <p:nvPr/>
        </p:nvSpPr>
        <p:spPr>
          <a:xfrm>
            <a:off x="3350521" y="5508379"/>
            <a:ext cx="1069371" cy="2476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5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R"/>
                <a:ea typeface="OPPOSans R"/>
                <a:cs typeface="OPPOSans R"/>
              </a:rPr>
              <a:t>2025.12.24</a:t>
            </a:r>
            <a:endParaRPr kumimoji="1" lang="zh-CN" altLang="en-US" sz="1350" dirty="0"/>
          </a:p>
        </p:txBody>
      </p:sp>
      <p:sp>
        <p:nvSpPr>
          <p:cNvPr id="28" name="标题 1"/>
          <p:cNvSpPr txBox="1"/>
          <p:nvPr/>
        </p:nvSpPr>
        <p:spPr>
          <a:xfrm>
            <a:off x="6589367" y="5885204"/>
            <a:ext cx="491987" cy="491987"/>
          </a:xfrm>
          <a:prstGeom prst="ellipse">
            <a:avLst/>
          </a:prstGeom>
          <a:solidFill>
            <a:schemeClr val="bg1">
              <a:alpha val="34000"/>
            </a:schemeClr>
          </a:soli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68580" tIns="34290" rIns="68580" bIns="34290" rtlCol="0" anchor="ctr"/>
          <a:lstStyle/>
          <a:p>
            <a:pPr algn="ctr">
              <a:lnSpc>
                <a:spcPct val="110000"/>
              </a:lnSpc>
            </a:pPr>
            <a:endParaRPr kumimoji="1" lang="zh-CN" altLang="en-US" sz="1350"/>
          </a:p>
        </p:txBody>
      </p:sp>
      <p:sp>
        <p:nvSpPr>
          <p:cNvPr id="29" name="标题 1"/>
          <p:cNvSpPr txBox="1"/>
          <p:nvPr/>
        </p:nvSpPr>
        <p:spPr>
          <a:xfrm>
            <a:off x="6557359" y="5885204"/>
            <a:ext cx="491987" cy="491987"/>
          </a:xfrm>
          <a:prstGeom prst="ellipse">
            <a:avLst/>
          </a:prstGeom>
          <a:gradFill>
            <a:gsLst>
              <a:gs pos="14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68580" tIns="34290" rIns="68580" bIns="34290" rtlCol="0" anchor="ctr"/>
          <a:lstStyle/>
          <a:p>
            <a:pPr algn="ctr">
              <a:lnSpc>
                <a:spcPct val="110000"/>
              </a:lnSpc>
            </a:pPr>
            <a:endParaRPr kumimoji="1" lang="zh-CN" altLang="en-US" sz="1350"/>
          </a:p>
        </p:txBody>
      </p:sp>
      <p:sp>
        <p:nvSpPr>
          <p:cNvPr id="30" name="标题 1"/>
          <p:cNvSpPr txBox="1"/>
          <p:nvPr/>
        </p:nvSpPr>
        <p:spPr>
          <a:xfrm>
            <a:off x="7479773" y="5885204"/>
            <a:ext cx="491987" cy="491987"/>
          </a:xfrm>
          <a:prstGeom prst="ellipse">
            <a:avLst/>
          </a:prstGeom>
          <a:solidFill>
            <a:schemeClr val="bg1">
              <a:alpha val="34000"/>
            </a:schemeClr>
          </a:soli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68580" tIns="34290" rIns="68580" bIns="34290" rtlCol="0" anchor="ctr"/>
          <a:lstStyle/>
          <a:p>
            <a:pPr algn="ctr">
              <a:lnSpc>
                <a:spcPct val="110000"/>
              </a:lnSpc>
            </a:pPr>
            <a:endParaRPr kumimoji="1" lang="zh-CN" altLang="en-US" sz="1350"/>
          </a:p>
        </p:txBody>
      </p:sp>
      <p:sp>
        <p:nvSpPr>
          <p:cNvPr id="31" name="标题 1"/>
          <p:cNvSpPr txBox="1"/>
          <p:nvPr/>
        </p:nvSpPr>
        <p:spPr>
          <a:xfrm>
            <a:off x="7447765" y="5885204"/>
            <a:ext cx="491987" cy="491987"/>
          </a:xfrm>
          <a:prstGeom prst="ellipse">
            <a:avLst/>
          </a:prstGeom>
          <a:gradFill>
            <a:gsLst>
              <a:gs pos="14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68580" tIns="34290" rIns="68580" bIns="34290" rtlCol="0" anchor="ctr"/>
          <a:lstStyle/>
          <a:p>
            <a:pPr algn="ctr">
              <a:lnSpc>
                <a:spcPct val="110000"/>
              </a:lnSpc>
            </a:pPr>
            <a:endParaRPr kumimoji="1" lang="zh-CN" altLang="en-US" sz="1350"/>
          </a:p>
        </p:txBody>
      </p:sp>
      <p:sp>
        <p:nvSpPr>
          <p:cNvPr id="32" name="标题 1"/>
          <p:cNvSpPr txBox="1"/>
          <p:nvPr/>
        </p:nvSpPr>
        <p:spPr>
          <a:xfrm>
            <a:off x="8351129" y="5885204"/>
            <a:ext cx="491987" cy="491987"/>
          </a:xfrm>
          <a:prstGeom prst="ellipse">
            <a:avLst/>
          </a:prstGeom>
          <a:solidFill>
            <a:schemeClr val="bg1">
              <a:alpha val="34000"/>
            </a:schemeClr>
          </a:soli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68580" tIns="34290" rIns="68580" bIns="34290" rtlCol="0" anchor="ctr"/>
          <a:lstStyle/>
          <a:p>
            <a:pPr algn="ctr">
              <a:lnSpc>
                <a:spcPct val="110000"/>
              </a:lnSpc>
            </a:pPr>
            <a:endParaRPr kumimoji="1" lang="zh-CN" altLang="en-US" sz="1350"/>
          </a:p>
        </p:txBody>
      </p:sp>
      <p:sp>
        <p:nvSpPr>
          <p:cNvPr id="33" name="标题 1"/>
          <p:cNvSpPr txBox="1"/>
          <p:nvPr/>
        </p:nvSpPr>
        <p:spPr>
          <a:xfrm>
            <a:off x="8319121" y="5885204"/>
            <a:ext cx="491987" cy="491987"/>
          </a:xfrm>
          <a:prstGeom prst="ellipse">
            <a:avLst/>
          </a:prstGeom>
          <a:gradFill>
            <a:gsLst>
              <a:gs pos="14000">
                <a:schemeClr val="accent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68580" tIns="34290" rIns="68580" bIns="34290" rtlCol="0" anchor="ctr"/>
          <a:lstStyle/>
          <a:p>
            <a:pPr algn="ctr">
              <a:lnSpc>
                <a:spcPct val="110000"/>
              </a:lnSpc>
            </a:pPr>
            <a:endParaRPr kumimoji="1" lang="zh-CN" altLang="en-US" sz="1350"/>
          </a:p>
        </p:txBody>
      </p:sp>
      <p:sp>
        <p:nvSpPr>
          <p:cNvPr id="34" name="标题 1"/>
          <p:cNvSpPr txBox="1"/>
          <p:nvPr/>
        </p:nvSpPr>
        <p:spPr>
          <a:xfrm>
            <a:off x="8422076" y="5996380"/>
            <a:ext cx="286079" cy="269636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68580" tIns="34290" rIns="68580" bIns="34290" rtlCol="0" anchor="ctr"/>
          <a:lstStyle/>
          <a:p>
            <a:pPr algn="l">
              <a:lnSpc>
                <a:spcPct val="110000"/>
              </a:lnSpc>
            </a:pPr>
            <a:endParaRPr kumimoji="1" lang="zh-CN" altLang="en-US" sz="1350"/>
          </a:p>
        </p:txBody>
      </p:sp>
      <p:sp>
        <p:nvSpPr>
          <p:cNvPr id="35" name="标题 1"/>
          <p:cNvSpPr txBox="1"/>
          <p:nvPr/>
        </p:nvSpPr>
        <p:spPr>
          <a:xfrm>
            <a:off x="6680752" y="5998392"/>
            <a:ext cx="245201" cy="265611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68580" tIns="34290" rIns="68580" bIns="34290" rtlCol="0" anchor="ctr"/>
          <a:lstStyle/>
          <a:p>
            <a:pPr algn="l">
              <a:lnSpc>
                <a:spcPct val="110000"/>
              </a:lnSpc>
            </a:pPr>
            <a:endParaRPr kumimoji="1" lang="zh-CN" altLang="en-US" sz="1350"/>
          </a:p>
        </p:txBody>
      </p:sp>
      <p:sp>
        <p:nvSpPr>
          <p:cNvPr id="36" name="标题 1"/>
          <p:cNvSpPr txBox="1"/>
          <p:nvPr/>
        </p:nvSpPr>
        <p:spPr>
          <a:xfrm>
            <a:off x="7568449" y="6009932"/>
            <a:ext cx="250619" cy="242533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68580" tIns="34290" rIns="68580" bIns="34290" rtlCol="0" anchor="ctr"/>
          <a:lstStyle/>
          <a:p>
            <a:pPr algn="l">
              <a:lnSpc>
                <a:spcPct val="110000"/>
              </a:lnSpc>
            </a:pPr>
            <a:endParaRPr kumimoji="1" lang="zh-CN" altLang="en-US" sz="1350"/>
          </a:p>
        </p:txBody>
      </p:sp>
      <p:sp>
        <p:nvSpPr>
          <p:cNvPr id="37" name="标题 1"/>
          <p:cNvSpPr txBox="1"/>
          <p:nvPr/>
        </p:nvSpPr>
        <p:spPr>
          <a:xfrm flipV="1">
            <a:off x="560501" y="6262037"/>
            <a:ext cx="685445" cy="115154"/>
          </a:xfrm>
          <a:custGeom>
            <a:avLst/>
            <a:gdLst>
              <a:gd name="connsiteX0" fmla="*/ 741119 w 890768"/>
              <a:gd name="connsiteY0" fmla="*/ 0 h 149649"/>
              <a:gd name="connsiteX1" fmla="*/ 815944 w 890768"/>
              <a:gd name="connsiteY1" fmla="*/ 0 h 149649"/>
              <a:gd name="connsiteX2" fmla="*/ 890768 w 890768"/>
              <a:gd name="connsiteY2" fmla="*/ 74825 h 149649"/>
              <a:gd name="connsiteX3" fmla="*/ 815944 w 890768"/>
              <a:gd name="connsiteY3" fmla="*/ 149649 h 149649"/>
              <a:gd name="connsiteX4" fmla="*/ 741119 w 890768"/>
              <a:gd name="connsiteY4" fmla="*/ 149649 h 149649"/>
              <a:gd name="connsiteX5" fmla="*/ 815944 w 890768"/>
              <a:gd name="connsiteY5" fmla="*/ 74825 h 149649"/>
              <a:gd name="connsiteX6" fmla="*/ 555839 w 890768"/>
              <a:gd name="connsiteY6" fmla="*/ 0 h 149649"/>
              <a:gd name="connsiteX7" fmla="*/ 630664 w 890768"/>
              <a:gd name="connsiteY7" fmla="*/ 0 h 149649"/>
              <a:gd name="connsiteX8" fmla="*/ 705488 w 890768"/>
              <a:gd name="connsiteY8" fmla="*/ 74825 h 149649"/>
              <a:gd name="connsiteX9" fmla="*/ 630664 w 890768"/>
              <a:gd name="connsiteY9" fmla="*/ 149649 h 149649"/>
              <a:gd name="connsiteX10" fmla="*/ 555839 w 890768"/>
              <a:gd name="connsiteY10" fmla="*/ 149649 h 149649"/>
              <a:gd name="connsiteX11" fmla="*/ 630664 w 890768"/>
              <a:gd name="connsiteY11" fmla="*/ 74825 h 149649"/>
              <a:gd name="connsiteX12" fmla="*/ 370559 w 890768"/>
              <a:gd name="connsiteY12" fmla="*/ 0 h 149649"/>
              <a:gd name="connsiteX13" fmla="*/ 445384 w 890768"/>
              <a:gd name="connsiteY13" fmla="*/ 0 h 149649"/>
              <a:gd name="connsiteX14" fmla="*/ 520208 w 890768"/>
              <a:gd name="connsiteY14" fmla="*/ 74825 h 149649"/>
              <a:gd name="connsiteX15" fmla="*/ 445384 w 890768"/>
              <a:gd name="connsiteY15" fmla="*/ 149649 h 149649"/>
              <a:gd name="connsiteX16" fmla="*/ 370559 w 890768"/>
              <a:gd name="connsiteY16" fmla="*/ 149649 h 149649"/>
              <a:gd name="connsiteX17" fmla="*/ 445384 w 890768"/>
              <a:gd name="connsiteY17" fmla="*/ 74825 h 149649"/>
              <a:gd name="connsiteX18" fmla="*/ 185280 w 890768"/>
              <a:gd name="connsiteY18" fmla="*/ 0 h 149649"/>
              <a:gd name="connsiteX19" fmla="*/ 260105 w 890768"/>
              <a:gd name="connsiteY19" fmla="*/ 0 h 149649"/>
              <a:gd name="connsiteX20" fmla="*/ 334929 w 890768"/>
              <a:gd name="connsiteY20" fmla="*/ 74825 h 149649"/>
              <a:gd name="connsiteX21" fmla="*/ 260105 w 890768"/>
              <a:gd name="connsiteY21" fmla="*/ 149649 h 149649"/>
              <a:gd name="connsiteX22" fmla="*/ 185280 w 890768"/>
              <a:gd name="connsiteY22" fmla="*/ 149649 h 149649"/>
              <a:gd name="connsiteX23" fmla="*/ 260105 w 890768"/>
              <a:gd name="connsiteY23" fmla="*/ 74825 h 149649"/>
              <a:gd name="connsiteX24" fmla="*/ 0 w 890768"/>
              <a:gd name="connsiteY24" fmla="*/ 0 h 149649"/>
              <a:gd name="connsiteX25" fmla="*/ 74825 w 890768"/>
              <a:gd name="connsiteY25" fmla="*/ 0 h 149649"/>
              <a:gd name="connsiteX26" fmla="*/ 149649 w 890768"/>
              <a:gd name="connsiteY26" fmla="*/ 74825 h 149649"/>
              <a:gd name="connsiteX27" fmla="*/ 74825 w 890768"/>
              <a:gd name="connsiteY27" fmla="*/ 149649 h 149649"/>
              <a:gd name="connsiteX28" fmla="*/ 0 w 890768"/>
              <a:gd name="connsiteY28" fmla="*/ 149649 h 149649"/>
              <a:gd name="connsiteX29" fmla="*/ 74825 w 890768"/>
              <a:gd name="connsiteY29" fmla="*/ 74825 h 149649"/>
            </a:gdLst>
            <a:ahLst/>
            <a:cxnLst/>
            <a:rect l="l" t="t" r="r" b="b"/>
            <a:pathLst>
              <a:path w="890768" h="149649">
                <a:moveTo>
                  <a:pt x="741119" y="0"/>
                </a:moveTo>
                <a:lnTo>
                  <a:pt x="815944" y="0"/>
                </a:lnTo>
                <a:lnTo>
                  <a:pt x="890768" y="74825"/>
                </a:lnTo>
                <a:lnTo>
                  <a:pt x="815944" y="149649"/>
                </a:lnTo>
                <a:lnTo>
                  <a:pt x="741119" y="149649"/>
                </a:lnTo>
                <a:lnTo>
                  <a:pt x="815944" y="74825"/>
                </a:lnTo>
                <a:close/>
                <a:moveTo>
                  <a:pt x="555839" y="0"/>
                </a:moveTo>
                <a:lnTo>
                  <a:pt x="630664" y="0"/>
                </a:lnTo>
                <a:lnTo>
                  <a:pt x="705488" y="74825"/>
                </a:lnTo>
                <a:lnTo>
                  <a:pt x="630664" y="149649"/>
                </a:lnTo>
                <a:lnTo>
                  <a:pt x="555839" y="149649"/>
                </a:lnTo>
                <a:lnTo>
                  <a:pt x="630664" y="74825"/>
                </a:lnTo>
                <a:close/>
                <a:moveTo>
                  <a:pt x="370559" y="0"/>
                </a:moveTo>
                <a:lnTo>
                  <a:pt x="445384" y="0"/>
                </a:lnTo>
                <a:lnTo>
                  <a:pt x="520208" y="74825"/>
                </a:lnTo>
                <a:lnTo>
                  <a:pt x="445384" y="149649"/>
                </a:lnTo>
                <a:lnTo>
                  <a:pt x="370559" y="149649"/>
                </a:lnTo>
                <a:lnTo>
                  <a:pt x="445384" y="74825"/>
                </a:lnTo>
                <a:close/>
                <a:moveTo>
                  <a:pt x="185280" y="0"/>
                </a:moveTo>
                <a:lnTo>
                  <a:pt x="260105" y="0"/>
                </a:lnTo>
                <a:lnTo>
                  <a:pt x="334929" y="74825"/>
                </a:lnTo>
                <a:lnTo>
                  <a:pt x="260105" y="149649"/>
                </a:lnTo>
                <a:lnTo>
                  <a:pt x="185280" y="149649"/>
                </a:lnTo>
                <a:lnTo>
                  <a:pt x="260105" y="74825"/>
                </a:lnTo>
                <a:close/>
                <a:moveTo>
                  <a:pt x="0" y="0"/>
                </a:moveTo>
                <a:lnTo>
                  <a:pt x="74825" y="0"/>
                </a:lnTo>
                <a:lnTo>
                  <a:pt x="149649" y="74825"/>
                </a:lnTo>
                <a:lnTo>
                  <a:pt x="74825" y="149649"/>
                </a:lnTo>
                <a:lnTo>
                  <a:pt x="0" y="149649"/>
                </a:lnTo>
                <a:lnTo>
                  <a:pt x="74825" y="74825"/>
                </a:lnTo>
                <a:close/>
              </a:path>
            </a:pathLst>
          </a:cu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68580" tIns="34290" rIns="68580" bIns="34290" rtlCol="0" anchor="ctr"/>
          <a:lstStyle/>
          <a:p>
            <a:pPr algn="ctr">
              <a:lnSpc>
                <a:spcPct val="110000"/>
              </a:lnSpc>
            </a:pPr>
            <a:endParaRPr kumimoji="1" lang="zh-CN" altLang="en-US" sz="1350"/>
          </a:p>
        </p:txBody>
      </p:sp>
      <p:cxnSp>
        <p:nvCxnSpPr>
          <p:cNvPr id="38" name="标题 1"/>
          <p:cNvCxnSpPr>
            <a:cxnSpLocks/>
          </p:cNvCxnSpPr>
          <p:nvPr/>
        </p:nvCxnSpPr>
        <p:spPr>
          <a:xfrm>
            <a:off x="1429181" y="6300991"/>
            <a:ext cx="2987040" cy="0"/>
          </a:xfrm>
          <a:prstGeom prst="line">
            <a:avLst/>
          </a:prstGeom>
          <a:noFill/>
          <a:ln w="31750" cap="sq">
            <a:gradFill>
              <a:gsLst>
                <a:gs pos="16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miter/>
          </a:ln>
        </p:spPr>
      </p:cxnSp>
      <p:sp>
        <p:nvSpPr>
          <p:cNvPr id="39" name="标题 1"/>
          <p:cNvSpPr txBox="1"/>
          <p:nvPr/>
        </p:nvSpPr>
        <p:spPr>
          <a:xfrm>
            <a:off x="421572" y="19528"/>
            <a:ext cx="1969669" cy="58656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68580" tIns="34290" rIns="68580" bIns="34290" rtlCol="0" anchor="ctr"/>
          <a:lstStyle/>
          <a:p>
            <a:pPr algn="ctr">
              <a:lnSpc>
                <a:spcPct val="110000"/>
              </a:lnSpc>
            </a:pPr>
            <a:r>
              <a:rPr kumimoji="1" lang="zh-CN" altLang="en-US" dirty="0">
                <a:solidFill>
                  <a:schemeClr val="accent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物联网综合实验</a:t>
            </a:r>
          </a:p>
        </p:txBody>
      </p:sp>
      <p:pic>
        <p:nvPicPr>
          <p:cNvPr id="1030" name="Picture 6" descr="MNIST數據集- 維基百科，自由嘅百科全書">
            <a:extLst>
              <a:ext uri="{FF2B5EF4-FFF2-40B4-BE49-F238E27FC236}">
                <a16:creationId xmlns:a16="http://schemas.microsoft.com/office/drawing/2014/main" id="{997C72F5-21E4-2B21-58BA-77902463C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444" y="3065514"/>
            <a:ext cx="3535346" cy="214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组合 40"/>
          <p:cNvGrpSpPr/>
          <p:nvPr/>
        </p:nvGrpSpPr>
        <p:grpSpPr>
          <a:xfrm>
            <a:off x="474167" y="5086072"/>
            <a:ext cx="3776648" cy="107433"/>
            <a:chOff x="632223" y="4731571"/>
            <a:chExt cx="5035530" cy="143244"/>
          </a:xfrm>
        </p:grpSpPr>
        <p:sp>
          <p:nvSpPr>
            <p:cNvPr id="42" name="标题 1"/>
            <p:cNvSpPr txBox="1"/>
            <p:nvPr/>
          </p:nvSpPr>
          <p:spPr>
            <a:xfrm>
              <a:off x="632223" y="4731571"/>
              <a:ext cx="143244" cy="14324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 cap="sq">
              <a:noFill/>
              <a:miter/>
            </a:ln>
          </p:spPr>
          <p:txBody>
            <a:bodyPr vert="horz" wrap="square" lIns="68580" tIns="34290" rIns="68580" bIns="3429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 sz="1350"/>
            </a:p>
          </p:txBody>
        </p:sp>
        <p:sp>
          <p:nvSpPr>
            <p:cNvPr id="43" name="标题 1"/>
            <p:cNvSpPr txBox="1"/>
            <p:nvPr/>
          </p:nvSpPr>
          <p:spPr>
            <a:xfrm>
              <a:off x="892726" y="4731571"/>
              <a:ext cx="143244" cy="14324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9050" cap="sq">
              <a:noFill/>
              <a:miter/>
            </a:ln>
          </p:spPr>
          <p:txBody>
            <a:bodyPr vert="horz" wrap="square" lIns="68580" tIns="34290" rIns="68580" bIns="3429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 sz="1350"/>
            </a:p>
          </p:txBody>
        </p:sp>
        <p:sp>
          <p:nvSpPr>
            <p:cNvPr id="44" name="标题 1"/>
            <p:cNvSpPr txBox="1"/>
            <p:nvPr/>
          </p:nvSpPr>
          <p:spPr>
            <a:xfrm>
              <a:off x="1153229" y="4731571"/>
              <a:ext cx="143244" cy="14324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 cap="sq">
              <a:noFill/>
              <a:miter/>
            </a:ln>
          </p:spPr>
          <p:txBody>
            <a:bodyPr vert="horz" wrap="square" lIns="68580" tIns="34290" rIns="68580" bIns="3429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 sz="1350"/>
            </a:p>
          </p:txBody>
        </p:sp>
        <p:sp>
          <p:nvSpPr>
            <p:cNvPr id="45" name="标题 1"/>
            <p:cNvSpPr txBox="1"/>
            <p:nvPr/>
          </p:nvSpPr>
          <p:spPr>
            <a:xfrm rot="10800000" flipH="1">
              <a:off x="1440506" y="4780333"/>
              <a:ext cx="4227247" cy="45719"/>
            </a:xfrm>
            <a:prstGeom prst="rect">
              <a:avLst/>
            </a:prstGeom>
            <a:gradFill>
              <a:gsLst>
                <a:gs pos="33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40000"/>
                    <a:lumOff val="60000"/>
                    <a:alpha val="0"/>
                  </a:schemeClr>
                </a:gs>
              </a:gsLst>
              <a:lin ang="0" scaled="0"/>
            </a:gradFill>
            <a:ln w="19050" cap="sq">
              <a:noFill/>
              <a:miter/>
            </a:ln>
          </p:spPr>
          <p:txBody>
            <a:bodyPr vert="horz" wrap="square" lIns="68580" tIns="34290" rIns="68580" bIns="3429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 sz="1350"/>
            </a:p>
          </p:txBody>
        </p:sp>
      </p:grpSp>
      <p:sp>
        <p:nvSpPr>
          <p:cNvPr id="46" name="标题 1"/>
          <p:cNvSpPr txBox="1"/>
          <p:nvPr/>
        </p:nvSpPr>
        <p:spPr>
          <a:xfrm>
            <a:off x="560501" y="4355873"/>
            <a:ext cx="3424831" cy="8326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zh-CN" altLang="en-US" sz="4050" dirty="0">
                <a:ln w="12700">
                  <a:noFill/>
                </a:ln>
                <a:solidFill>
                  <a:srgbClr val="4E95D9">
                    <a:alpha val="25000"/>
                  </a:srgbClr>
                </a:solidFill>
                <a:latin typeface="OPPOSans H"/>
                <a:ea typeface="OPPOSans H"/>
                <a:cs typeface="OPPOSans H"/>
              </a:rPr>
              <a:t>手写识别</a:t>
            </a:r>
            <a:endParaRPr kumimoji="1" lang="zh-CN" altLang="en-US" sz="1350" dirty="0"/>
          </a:p>
        </p:txBody>
      </p:sp>
      <p:sp>
        <p:nvSpPr>
          <p:cNvPr id="15" name="标题 1"/>
          <p:cNvSpPr txBox="1"/>
          <p:nvPr/>
        </p:nvSpPr>
        <p:spPr>
          <a:xfrm rot="10800000" flipH="1" flipV="1">
            <a:off x="4374150" y="4724474"/>
            <a:ext cx="4964160" cy="1956420"/>
          </a:xfrm>
          <a:custGeom>
            <a:avLst/>
            <a:gdLst>
              <a:gd name="connsiteX0" fmla="*/ 7273060 w 7739574"/>
              <a:gd name="connsiteY0" fmla="*/ 52 h 5014789"/>
              <a:gd name="connsiteX1" fmla="*/ 7631964 w 7739574"/>
              <a:gd name="connsiteY1" fmla="*/ 90705 h 5014789"/>
              <a:gd name="connsiteX2" fmla="*/ 7739574 w 7739574"/>
              <a:gd name="connsiteY2" fmla="*/ 141343 h 5014789"/>
              <a:gd name="connsiteX3" fmla="*/ 7739574 w 7739574"/>
              <a:gd name="connsiteY3" fmla="*/ 5014789 h 5014789"/>
              <a:gd name="connsiteX4" fmla="*/ 0 w 7739574"/>
              <a:gd name="connsiteY4" fmla="*/ 5014789 h 5014789"/>
              <a:gd name="connsiteX5" fmla="*/ 11383 w 7739574"/>
              <a:gd name="connsiteY5" fmla="*/ 4963174 h 5014789"/>
              <a:gd name="connsiteX6" fmla="*/ 525975 w 7739574"/>
              <a:gd name="connsiteY6" fmla="*/ 4310846 h 5014789"/>
              <a:gd name="connsiteX7" fmla="*/ 2891803 w 7739574"/>
              <a:gd name="connsiteY7" fmla="*/ 3962503 h 5014789"/>
              <a:gd name="connsiteX8" fmla="*/ 4299688 w 7739574"/>
              <a:gd name="connsiteY8" fmla="*/ 2032103 h 5014789"/>
              <a:gd name="connsiteX9" fmla="*/ 6201060 w 7739574"/>
              <a:gd name="connsiteY9" fmla="*/ 1669246 h 5014789"/>
              <a:gd name="connsiteX10" fmla="*/ 7173517 w 7739574"/>
              <a:gd name="connsiteY10" fmla="*/ 14618 h 5014789"/>
              <a:gd name="connsiteX11" fmla="*/ 7273060 w 7739574"/>
              <a:gd name="connsiteY11" fmla="*/ 52 h 5014789"/>
            </a:gdLst>
            <a:ahLst/>
            <a:cxnLst/>
            <a:rect l="l" t="t" r="r" b="b"/>
            <a:pathLst>
              <a:path w="7739574" h="5014789">
                <a:moveTo>
                  <a:pt x="7273060" y="52"/>
                </a:moveTo>
                <a:cubicBezTo>
                  <a:pt x="7378439" y="-1547"/>
                  <a:pt x="7500514" y="33980"/>
                  <a:pt x="7631964" y="90705"/>
                </a:cubicBezTo>
                <a:lnTo>
                  <a:pt x="7739574" y="141343"/>
                </a:lnTo>
                <a:lnTo>
                  <a:pt x="7739574" y="5014789"/>
                </a:lnTo>
                <a:lnTo>
                  <a:pt x="0" y="5014789"/>
                </a:lnTo>
                <a:lnTo>
                  <a:pt x="11383" y="4963174"/>
                </a:lnTo>
                <a:cubicBezTo>
                  <a:pt x="82041" y="4700256"/>
                  <a:pt x="217546" y="4466573"/>
                  <a:pt x="525975" y="4310846"/>
                </a:cubicBezTo>
                <a:cubicBezTo>
                  <a:pt x="1019460" y="4061684"/>
                  <a:pt x="2262851" y="4342293"/>
                  <a:pt x="2891803" y="3962503"/>
                </a:cubicBezTo>
                <a:cubicBezTo>
                  <a:pt x="3520755" y="3582713"/>
                  <a:pt x="3748145" y="2414312"/>
                  <a:pt x="4299688" y="2032103"/>
                </a:cubicBezTo>
                <a:cubicBezTo>
                  <a:pt x="4851231" y="1649894"/>
                  <a:pt x="5722089" y="2005493"/>
                  <a:pt x="6201060" y="1669246"/>
                </a:cubicBezTo>
                <a:cubicBezTo>
                  <a:pt x="6680031" y="1332999"/>
                  <a:pt x="6675193" y="164599"/>
                  <a:pt x="7173517" y="14618"/>
                </a:cubicBezTo>
                <a:cubicBezTo>
                  <a:pt x="7204662" y="5244"/>
                  <a:pt x="7237934" y="586"/>
                  <a:pt x="7273060" y="52"/>
                </a:cubicBezTo>
                <a:close/>
              </a:path>
            </a:pathLst>
          </a:custGeom>
          <a:solidFill>
            <a:srgbClr val="0070C0"/>
          </a:solidFill>
          <a:ln w="12700" cap="flat">
            <a:noFill/>
            <a:miter/>
          </a:ln>
          <a:effectLst>
            <a:outerShdw blurRad="7493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68580" tIns="34290" rIns="68580" bIns="34290" rtlCol="0" anchor="ctr"/>
          <a:lstStyle/>
          <a:p>
            <a:pPr algn="ctr">
              <a:lnSpc>
                <a:spcPct val="110000"/>
              </a:lnSpc>
            </a:pPr>
            <a:endParaRPr kumimoji="1" lang="zh-CN" altLang="en-US" sz="1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DB172-0D1D-A769-61B3-EE6E511DC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52377E4F-DAB8-3B64-F602-850AE93EFE79}"/>
              </a:ext>
            </a:extLst>
          </p:cNvPr>
          <p:cNvSpPr/>
          <p:nvPr/>
        </p:nvSpPr>
        <p:spPr>
          <a:xfrm rot="16200000" flipV="1">
            <a:off x="8334686" y="622296"/>
            <a:ext cx="27000" cy="964883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0" name="矩形 1">
            <a:extLst>
              <a:ext uri="{FF2B5EF4-FFF2-40B4-BE49-F238E27FC236}">
                <a16:creationId xmlns:a16="http://schemas.microsoft.com/office/drawing/2014/main" id="{8BAC0340-9063-84BD-D11E-D35A740FE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88913"/>
            <a:ext cx="131722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文本框 10">
            <a:extLst>
              <a:ext uri="{FF2B5EF4-FFF2-40B4-BE49-F238E27FC236}">
                <a16:creationId xmlns:a16="http://schemas.microsoft.com/office/drawing/2014/main" id="{0AE4A76D-2AB4-3960-C69A-87C2998F3B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298" y="-168140"/>
            <a:ext cx="635864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/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>
              <a:defRPr/>
            </a:pP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 SVM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400" b="1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mnist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/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endParaRPr lang="zh-CN" altLang="en-US" sz="2000" b="1" dirty="0">
              <a:solidFill>
                <a:srgbClr val="4472C4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709A90B-8785-2A24-D16C-DCAE4912C220}"/>
              </a:ext>
            </a:extLst>
          </p:cNvPr>
          <p:cNvSpPr txBox="1"/>
          <p:nvPr/>
        </p:nvSpPr>
        <p:spPr>
          <a:xfrm>
            <a:off x="528246" y="619441"/>
            <a:ext cx="66701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altLang="zh-CN" sz="20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特征提取，经过隐藏层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310A92C-FD22-55A0-8233-1711374D5259}"/>
              </a:ext>
            </a:extLst>
          </p:cNvPr>
          <p:cNvSpPr txBox="1"/>
          <p:nvPr/>
        </p:nvSpPr>
        <p:spPr>
          <a:xfrm>
            <a:off x="334923" y="1277628"/>
            <a:ext cx="89105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如果隐藏层尺寸为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256.</a:t>
            </a:r>
          </a:p>
          <a:p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784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个数据点经过隐藏层会被映射到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256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个。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5C29BDE-60B0-D8E1-CCE5-CC621BC9D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12" y="2459037"/>
            <a:ext cx="650557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145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2DE6A0-AD40-07D4-FCD5-DDF891877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D50579C2-281C-B845-B1A3-49DA39168495}"/>
              </a:ext>
            </a:extLst>
          </p:cNvPr>
          <p:cNvSpPr/>
          <p:nvPr/>
        </p:nvSpPr>
        <p:spPr>
          <a:xfrm rot="16200000" flipV="1">
            <a:off x="8334686" y="622296"/>
            <a:ext cx="27000" cy="964883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0" name="矩形 1">
            <a:extLst>
              <a:ext uri="{FF2B5EF4-FFF2-40B4-BE49-F238E27FC236}">
                <a16:creationId xmlns:a16="http://schemas.microsoft.com/office/drawing/2014/main" id="{D6E1737F-E186-7EFE-EE78-1CCB95D085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88913"/>
            <a:ext cx="131722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文本框 10">
            <a:extLst>
              <a:ext uri="{FF2B5EF4-FFF2-40B4-BE49-F238E27FC236}">
                <a16:creationId xmlns:a16="http://schemas.microsoft.com/office/drawing/2014/main" id="{E84D7BAE-F7F5-975F-5349-92C858B6F0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298" y="-168140"/>
            <a:ext cx="635864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/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>
              <a:defRPr/>
            </a:pP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 SVM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400" b="1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mnist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/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endParaRPr lang="zh-CN" altLang="en-US" sz="2000" b="1" dirty="0">
              <a:solidFill>
                <a:srgbClr val="4472C4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787E107-A6D2-B43A-D2E4-C46B5B9A11B5}"/>
              </a:ext>
            </a:extLst>
          </p:cNvPr>
          <p:cNvSpPr txBox="1"/>
          <p:nvPr/>
        </p:nvSpPr>
        <p:spPr>
          <a:xfrm>
            <a:off x="528246" y="619441"/>
            <a:ext cx="66701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altLang="zh-CN" sz="20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特征提取，输出层回应数字个数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38A6F33-3826-0BE1-B039-B637264879F1}"/>
              </a:ext>
            </a:extLst>
          </p:cNvPr>
          <p:cNvSpPr txBox="1"/>
          <p:nvPr/>
        </p:nvSpPr>
        <p:spPr>
          <a:xfrm>
            <a:off x="334923" y="1277628"/>
            <a:ext cx="891053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如果输出层尺寸为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10.</a:t>
            </a:r>
            <a:b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则最后会将原向量映射到一个长度为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的向量上。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其中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X0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到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X9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对应了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0~9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这十个数字。</a:t>
            </a:r>
            <a:b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其中哪个数最大，那么它对应的下标就是识别结果：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如果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x3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最大，那么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就是识别结果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F9D65FE-8D04-88C0-FF8A-08C4E93F2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961" y="3238500"/>
            <a:ext cx="713422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990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644D9-AB1B-66D2-8568-14A04A229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7497695D-0403-2612-FF47-DF836D75A4D7}"/>
              </a:ext>
            </a:extLst>
          </p:cNvPr>
          <p:cNvSpPr/>
          <p:nvPr/>
        </p:nvSpPr>
        <p:spPr>
          <a:xfrm rot="16200000" flipV="1">
            <a:off x="8334686" y="622296"/>
            <a:ext cx="27000" cy="964883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0" name="矩形 1">
            <a:extLst>
              <a:ext uri="{FF2B5EF4-FFF2-40B4-BE49-F238E27FC236}">
                <a16:creationId xmlns:a16="http://schemas.microsoft.com/office/drawing/2014/main" id="{03C84D8F-C107-0B56-368F-BCE587432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88913"/>
            <a:ext cx="131722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文本框 10">
            <a:extLst>
              <a:ext uri="{FF2B5EF4-FFF2-40B4-BE49-F238E27FC236}">
                <a16:creationId xmlns:a16="http://schemas.microsoft.com/office/drawing/2014/main" id="{EF241899-50E8-7627-EF65-CDFFF9DCDB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298" y="-168140"/>
            <a:ext cx="635864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/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>
              <a:defRPr/>
            </a:pP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 SVM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400" b="1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mnist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/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endParaRPr lang="zh-CN" altLang="en-US" sz="2000" b="1" dirty="0">
              <a:solidFill>
                <a:srgbClr val="4472C4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D431589-A285-415E-F497-D51E840BC1EB}"/>
              </a:ext>
            </a:extLst>
          </p:cNvPr>
          <p:cNvSpPr txBox="1"/>
          <p:nvPr/>
        </p:nvSpPr>
        <p:spPr>
          <a:xfrm>
            <a:off x="528246" y="619441"/>
            <a:ext cx="66701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altLang="zh-CN" sz="20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D47BE1A-E0B9-48C9-35DF-3F7B47C56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0" y="2159619"/>
            <a:ext cx="9050980" cy="435238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D8B3DB3-EF26-B16E-F68A-32E1D74ED143}"/>
              </a:ext>
            </a:extLst>
          </p:cNvPr>
          <p:cNvSpPr txBox="1"/>
          <p:nvPr/>
        </p:nvSpPr>
        <p:spPr>
          <a:xfrm>
            <a:off x="528246" y="1328622"/>
            <a:ext cx="77409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其中哪个数最大，那么它对应的下标就是识别结果：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如果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x3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最大，那么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就是识别结果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304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609BF-35DA-1616-070F-799810A52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DF15DA33-7193-DBA9-5AA4-7CA00D9746CF}"/>
              </a:ext>
            </a:extLst>
          </p:cNvPr>
          <p:cNvSpPr/>
          <p:nvPr/>
        </p:nvSpPr>
        <p:spPr>
          <a:xfrm>
            <a:off x="2323318" y="1977307"/>
            <a:ext cx="917258" cy="917258"/>
          </a:xfrm>
          <a:prstGeom prst="ellipse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D82C5A78-717F-6E9F-D815-463FE032EE23}"/>
              </a:ext>
            </a:extLst>
          </p:cNvPr>
          <p:cNvSpPr/>
          <p:nvPr/>
        </p:nvSpPr>
        <p:spPr>
          <a:xfrm rot="16200000" flipV="1">
            <a:off x="2976563" y="1605439"/>
            <a:ext cx="738664" cy="6689408"/>
          </a:xfrm>
          <a:prstGeom prst="rect">
            <a:avLst/>
          </a:prstGeom>
          <a:gradFill>
            <a:gsLst>
              <a:gs pos="53000">
                <a:srgbClr val="0065B3">
                  <a:alpha val="36000"/>
                </a:srgbClr>
              </a:gs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7" name="文本框 9">
            <a:extLst>
              <a:ext uri="{FF2B5EF4-FFF2-40B4-BE49-F238E27FC236}">
                <a16:creationId xmlns:a16="http://schemas.microsoft.com/office/drawing/2014/main" id="{EF7D9611-1E6F-95B8-B1F3-9EDE8B42D786}"/>
              </a:ext>
            </a:extLst>
          </p:cNvPr>
          <p:cNvSpPr txBox="1"/>
          <p:nvPr/>
        </p:nvSpPr>
        <p:spPr>
          <a:xfrm>
            <a:off x="1149314" y="2996621"/>
            <a:ext cx="7421274" cy="8540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zh-CN" altLang="en-US" sz="4950" b="1" dirty="0">
                <a:solidFill>
                  <a:srgbClr val="5B9BD5">
                    <a:lumMod val="50000"/>
                  </a:srgbClr>
                </a:solidFill>
                <a:cs typeface="+mn-ea"/>
                <a:sym typeface="+mn-lt"/>
              </a:rPr>
              <a:t>数据集处理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7E0AE1AC-3339-A5DE-D86E-708CBEA39954}"/>
              </a:ext>
            </a:extLst>
          </p:cNvPr>
          <p:cNvSpPr/>
          <p:nvPr/>
        </p:nvSpPr>
        <p:spPr>
          <a:xfrm>
            <a:off x="2364752" y="2010169"/>
            <a:ext cx="917258" cy="917258"/>
          </a:xfrm>
          <a:prstGeom prst="ellipse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8B2AC93-D684-B54D-B8E7-447C3F9AB715}"/>
              </a:ext>
            </a:extLst>
          </p:cNvPr>
          <p:cNvSpPr txBox="1"/>
          <p:nvPr/>
        </p:nvSpPr>
        <p:spPr>
          <a:xfrm>
            <a:off x="1305096" y="2122551"/>
            <a:ext cx="1935480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85800">
              <a:defRPr/>
            </a:pPr>
            <a:r>
              <a:rPr lang="en-US" altLang="zh-CN" sz="3300" dirty="0">
                <a:solidFill>
                  <a:srgbClr val="1F4E79"/>
                </a:solidFill>
                <a:cs typeface="+mn-ea"/>
                <a:sym typeface="+mn-lt"/>
              </a:rPr>
              <a:t>Part</a:t>
            </a:r>
            <a:r>
              <a:rPr lang="en-US" altLang="zh-CN" sz="33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  </a:t>
            </a:r>
            <a:r>
              <a:rPr lang="en-US" altLang="zh-CN" sz="4050" b="1" dirty="0">
                <a:solidFill>
                  <a:prstClr val="white"/>
                </a:solidFill>
                <a:cs typeface="+mn-ea"/>
                <a:sym typeface="+mn-lt"/>
              </a:rPr>
              <a:t>02</a:t>
            </a:r>
            <a:endParaRPr lang="en-US" altLang="zh-CN" sz="3300" b="1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6" name="流程图: 接点 15">
            <a:extLst>
              <a:ext uri="{FF2B5EF4-FFF2-40B4-BE49-F238E27FC236}">
                <a16:creationId xmlns:a16="http://schemas.microsoft.com/office/drawing/2014/main" id="{6C9D82D1-E92B-4C22-D773-769E5A9BFD43}"/>
              </a:ext>
            </a:extLst>
          </p:cNvPr>
          <p:cNvSpPr/>
          <p:nvPr/>
        </p:nvSpPr>
        <p:spPr>
          <a:xfrm flipV="1">
            <a:off x="7699151" y="958243"/>
            <a:ext cx="810000" cy="81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7" name="流程图: 接点 16">
            <a:extLst>
              <a:ext uri="{FF2B5EF4-FFF2-40B4-BE49-F238E27FC236}">
                <a16:creationId xmlns:a16="http://schemas.microsoft.com/office/drawing/2014/main" id="{CB59F096-EF6F-9182-2E20-CB791D3FCC31}"/>
              </a:ext>
            </a:extLst>
          </p:cNvPr>
          <p:cNvSpPr/>
          <p:nvPr/>
        </p:nvSpPr>
        <p:spPr>
          <a:xfrm flipV="1">
            <a:off x="7760588" y="958243"/>
            <a:ext cx="810000" cy="81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8" name="流程图: 接点 17">
            <a:extLst>
              <a:ext uri="{FF2B5EF4-FFF2-40B4-BE49-F238E27FC236}">
                <a16:creationId xmlns:a16="http://schemas.microsoft.com/office/drawing/2014/main" id="{AE24F08C-9ABF-9714-3094-58CD0FD624BF}"/>
              </a:ext>
            </a:extLst>
          </p:cNvPr>
          <p:cNvSpPr/>
          <p:nvPr/>
        </p:nvSpPr>
        <p:spPr>
          <a:xfrm flipV="1">
            <a:off x="8447715" y="1582549"/>
            <a:ext cx="540000" cy="54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9" name="流程图: 接点 18">
            <a:extLst>
              <a:ext uri="{FF2B5EF4-FFF2-40B4-BE49-F238E27FC236}">
                <a16:creationId xmlns:a16="http://schemas.microsoft.com/office/drawing/2014/main" id="{95B1224C-C67B-11CB-A1F3-21D758AA1D17}"/>
              </a:ext>
            </a:extLst>
          </p:cNvPr>
          <p:cNvSpPr/>
          <p:nvPr/>
        </p:nvSpPr>
        <p:spPr>
          <a:xfrm flipV="1">
            <a:off x="8509151" y="1582549"/>
            <a:ext cx="540000" cy="54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6089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B473B-A833-9EDC-5644-2595C7997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0520480A-8E8E-F321-438A-FF2991776640}"/>
              </a:ext>
            </a:extLst>
          </p:cNvPr>
          <p:cNvSpPr/>
          <p:nvPr/>
        </p:nvSpPr>
        <p:spPr>
          <a:xfrm rot="16200000" flipV="1">
            <a:off x="8334686" y="622296"/>
            <a:ext cx="27000" cy="964883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0" name="矩形 1">
            <a:extLst>
              <a:ext uri="{FF2B5EF4-FFF2-40B4-BE49-F238E27FC236}">
                <a16:creationId xmlns:a16="http://schemas.microsoft.com/office/drawing/2014/main" id="{E671901D-6AA4-DC6C-C613-374F413189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88913"/>
            <a:ext cx="131722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文本框 10">
            <a:extLst>
              <a:ext uri="{FF2B5EF4-FFF2-40B4-BE49-F238E27FC236}">
                <a16:creationId xmlns:a16="http://schemas.microsoft.com/office/drawing/2014/main" id="{C087ADAE-FF95-7585-A88A-CBCDE3160C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298" y="-168140"/>
            <a:ext cx="635864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/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数据集处理	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/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endParaRPr lang="zh-CN" altLang="en-US" sz="2000" b="1" dirty="0">
              <a:solidFill>
                <a:srgbClr val="4472C4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02683E5-BBA3-7FF0-8FA1-D3FBD7BF159F}"/>
              </a:ext>
            </a:extLst>
          </p:cNvPr>
          <p:cNvSpPr txBox="1"/>
          <p:nvPr/>
        </p:nvSpPr>
        <p:spPr>
          <a:xfrm>
            <a:off x="528246" y="619441"/>
            <a:ext cx="66701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altLang="zh-CN" sz="20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实验环境</a:t>
            </a:r>
            <a:r>
              <a:rPr lang="en-US" altLang="zh-CN" sz="2000" b="1" dirty="0" err="1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jupyter</a:t>
            </a:r>
            <a:r>
              <a:rPr lang="en-US" altLang="zh-CN" sz="20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notebook  </a:t>
            </a:r>
            <a:r>
              <a:rPr lang="zh-CN" altLang="en-US" sz="20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数据集预览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239622B-89A3-D285-A3CE-459F060CAD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3071" r="39698"/>
          <a:stretch>
            <a:fillRect/>
          </a:stretch>
        </p:blipFill>
        <p:spPr>
          <a:xfrm>
            <a:off x="566443" y="4112817"/>
            <a:ext cx="6593715" cy="274518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C154410-51E7-20E0-AA88-D209BF9E0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41" y="1091237"/>
            <a:ext cx="5269865" cy="287909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A999B4A-C4E3-67F0-CDF3-412FB2868C24}"/>
              </a:ext>
            </a:extLst>
          </p:cNvPr>
          <p:cNvSpPr txBox="1"/>
          <p:nvPr/>
        </p:nvSpPr>
        <p:spPr>
          <a:xfrm>
            <a:off x="6350000" y="1819770"/>
            <a:ext cx="26797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每个图像都有一个从</a:t>
            </a:r>
            <a:r>
              <a: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到</a:t>
            </a:r>
            <a:r>
              <a: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9</a:t>
            </a: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的标签，用于标识改手写数字图片中的数字。</a:t>
            </a:r>
            <a:endParaRPr lang="en-US" altLang="zh-CN" sz="1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6673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F003A-DDA3-121B-69B0-88EA5E7C8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10EC9C10-AC52-19D3-C4B5-C0E9D4A48A97}"/>
              </a:ext>
            </a:extLst>
          </p:cNvPr>
          <p:cNvSpPr/>
          <p:nvPr/>
        </p:nvSpPr>
        <p:spPr>
          <a:xfrm rot="16200000" flipV="1">
            <a:off x="8334686" y="622296"/>
            <a:ext cx="27000" cy="964883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0" name="矩形 1">
            <a:extLst>
              <a:ext uri="{FF2B5EF4-FFF2-40B4-BE49-F238E27FC236}">
                <a16:creationId xmlns:a16="http://schemas.microsoft.com/office/drawing/2014/main" id="{5AD7A9D6-1EDD-F901-7970-88DDBD1B0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88913"/>
            <a:ext cx="131722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文本框 10">
            <a:extLst>
              <a:ext uri="{FF2B5EF4-FFF2-40B4-BE49-F238E27FC236}">
                <a16:creationId xmlns:a16="http://schemas.microsoft.com/office/drawing/2014/main" id="{81056C42-3598-A163-9240-C8BB354BC6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298" y="-168140"/>
            <a:ext cx="635864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/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数据集处理	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/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endParaRPr lang="zh-CN" altLang="en-US" sz="2000" b="1" dirty="0">
              <a:solidFill>
                <a:srgbClr val="4472C4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D9C79F2-4BC3-8864-A716-E79DA4648CB2}"/>
              </a:ext>
            </a:extLst>
          </p:cNvPr>
          <p:cNvSpPr txBox="1"/>
          <p:nvPr/>
        </p:nvSpPr>
        <p:spPr>
          <a:xfrm>
            <a:off x="528246" y="619441"/>
            <a:ext cx="66701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altLang="zh-CN" sz="20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数据集预览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EB29029-E770-C871-E489-1D147447D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3925" y="3092727"/>
            <a:ext cx="6813867" cy="368643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6D143BB-F8AB-353A-7779-2B786B838FEF}"/>
              </a:ext>
            </a:extLst>
          </p:cNvPr>
          <p:cNvSpPr txBox="1"/>
          <p:nvPr/>
        </p:nvSpPr>
        <p:spPr>
          <a:xfrm>
            <a:off x="334923" y="1277628"/>
            <a:ext cx="891053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每个图像的尺寸是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28x28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像素，即图片以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28×28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矩阵的形式存储，每个单元格包含从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到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255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的实数。其中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表示白色（背景），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255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表示全黑（前景）数据样本趋于均衡，其中数字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7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的样本数较多。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AB6BD46-E4D2-255E-1BB6-E36B53898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952" y="3886200"/>
            <a:ext cx="4626249" cy="252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928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6E566-3799-C4D6-EE40-AF40E697E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7F9EAE0B-5F58-EFAE-32E2-A5352EDB274D}"/>
              </a:ext>
            </a:extLst>
          </p:cNvPr>
          <p:cNvSpPr/>
          <p:nvPr/>
        </p:nvSpPr>
        <p:spPr>
          <a:xfrm rot="16200000" flipV="1">
            <a:off x="8334686" y="622296"/>
            <a:ext cx="27000" cy="964883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0" name="矩形 1">
            <a:extLst>
              <a:ext uri="{FF2B5EF4-FFF2-40B4-BE49-F238E27FC236}">
                <a16:creationId xmlns:a16="http://schemas.microsoft.com/office/drawing/2014/main" id="{9013B3FC-5473-9594-32EC-A7EFE012E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88913"/>
            <a:ext cx="131722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文本框 10">
            <a:extLst>
              <a:ext uri="{FF2B5EF4-FFF2-40B4-BE49-F238E27FC236}">
                <a16:creationId xmlns:a16="http://schemas.microsoft.com/office/drawing/2014/main" id="{193E380F-504B-A972-D11B-7528DAD5B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298" y="-168140"/>
            <a:ext cx="635864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/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数据集处理	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/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endParaRPr lang="zh-CN" altLang="en-US" sz="2000" b="1" dirty="0">
              <a:solidFill>
                <a:srgbClr val="4472C4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5037EEE-EBB7-A57E-0861-596CBBD3E00A}"/>
              </a:ext>
            </a:extLst>
          </p:cNvPr>
          <p:cNvSpPr txBox="1"/>
          <p:nvPr/>
        </p:nvSpPr>
        <p:spPr>
          <a:xfrm>
            <a:off x="528246" y="619441"/>
            <a:ext cx="66701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altLang="zh-CN" sz="20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数据归一化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34E6520-040B-70D7-1120-C5CB4B0612E2}"/>
              </a:ext>
            </a:extLst>
          </p:cNvPr>
          <p:cNvSpPr txBox="1"/>
          <p:nvPr/>
        </p:nvSpPr>
        <p:spPr>
          <a:xfrm>
            <a:off x="334923" y="1277628"/>
            <a:ext cx="891053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对训练集和测试集的特征列进行标准化处理，即每个值除以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255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，如图所示。</a:t>
            </a:r>
          </a:p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由于图片的像素范围是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到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255,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我们把它变成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到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的范围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于是每张图像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训练集、测试集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都除以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255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，将数据归一化到（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0,1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）之间。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016011-99CC-0099-FAD9-6B589D175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98" y="3831391"/>
            <a:ext cx="12074815" cy="256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01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B6633-3B44-6558-0828-133DB9A52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03864D3B-008C-6692-C9B1-D8ED203DABB2}"/>
              </a:ext>
            </a:extLst>
          </p:cNvPr>
          <p:cNvSpPr/>
          <p:nvPr/>
        </p:nvSpPr>
        <p:spPr>
          <a:xfrm rot="16200000" flipV="1">
            <a:off x="8334686" y="622296"/>
            <a:ext cx="27000" cy="964883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0" name="矩形 1">
            <a:extLst>
              <a:ext uri="{FF2B5EF4-FFF2-40B4-BE49-F238E27FC236}">
                <a16:creationId xmlns:a16="http://schemas.microsoft.com/office/drawing/2014/main" id="{09502362-B43F-C46E-9735-E3D6988993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88913"/>
            <a:ext cx="131722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文本框 10">
            <a:extLst>
              <a:ext uri="{FF2B5EF4-FFF2-40B4-BE49-F238E27FC236}">
                <a16:creationId xmlns:a16="http://schemas.microsoft.com/office/drawing/2014/main" id="{B3E40A02-D89D-BEBC-537B-E90698186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298" y="-168140"/>
            <a:ext cx="635864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/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数据集处理	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/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endParaRPr lang="zh-CN" altLang="en-US" sz="2000" b="1" dirty="0">
              <a:solidFill>
                <a:srgbClr val="4472C4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2B01651-104C-653C-9CFD-4D64625D2010}"/>
              </a:ext>
            </a:extLst>
          </p:cNvPr>
          <p:cNvSpPr txBox="1"/>
          <p:nvPr/>
        </p:nvSpPr>
        <p:spPr>
          <a:xfrm>
            <a:off x="528246" y="619441"/>
            <a:ext cx="66701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altLang="zh-CN" sz="20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数据切分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3EE269E-E584-8025-FA30-78279577E0B9}"/>
              </a:ext>
            </a:extLst>
          </p:cNvPr>
          <p:cNvSpPr txBox="1"/>
          <p:nvPr/>
        </p:nvSpPr>
        <p:spPr>
          <a:xfrm>
            <a:off x="131723" y="1343769"/>
            <a:ext cx="891053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 使用</a:t>
            </a:r>
            <a:r>
              <a:rPr lang="en-US" altLang="zh-CN" sz="24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train_test_split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对训练数据进行切分，分为训练集特征和标签，和测试集的特征和标签。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 考虑到后面需要进行超参数搜索，为了节省训练时间，不采用全数据集进行训练。其中测试集选择原数据的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30%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，训练集选择原数据的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20%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。当参数确定后，再用全部数据进行训练与测试。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8776F48-885D-C5E7-6B1D-2574E1E65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38577" y="3783079"/>
            <a:ext cx="12835255" cy="245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35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E86E7-F0DB-5F96-9E11-30448492A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3AA699D5-B146-0A0F-B453-31469C6932BF}"/>
              </a:ext>
            </a:extLst>
          </p:cNvPr>
          <p:cNvSpPr/>
          <p:nvPr/>
        </p:nvSpPr>
        <p:spPr>
          <a:xfrm>
            <a:off x="2323318" y="1977307"/>
            <a:ext cx="917258" cy="917258"/>
          </a:xfrm>
          <a:prstGeom prst="ellipse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14D65DD4-E8FE-0BE1-E691-5678B29A5A1F}"/>
              </a:ext>
            </a:extLst>
          </p:cNvPr>
          <p:cNvSpPr/>
          <p:nvPr/>
        </p:nvSpPr>
        <p:spPr>
          <a:xfrm rot="16200000" flipV="1">
            <a:off x="2976563" y="1605439"/>
            <a:ext cx="738664" cy="6689408"/>
          </a:xfrm>
          <a:prstGeom prst="rect">
            <a:avLst/>
          </a:prstGeom>
          <a:gradFill>
            <a:gsLst>
              <a:gs pos="53000">
                <a:srgbClr val="0065B3">
                  <a:alpha val="36000"/>
                </a:srgbClr>
              </a:gs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7" name="文本框 9">
            <a:extLst>
              <a:ext uri="{FF2B5EF4-FFF2-40B4-BE49-F238E27FC236}">
                <a16:creationId xmlns:a16="http://schemas.microsoft.com/office/drawing/2014/main" id="{1E506D2F-810D-B4DF-40B2-0619D6C4FF52}"/>
              </a:ext>
            </a:extLst>
          </p:cNvPr>
          <p:cNvSpPr txBox="1"/>
          <p:nvPr/>
        </p:nvSpPr>
        <p:spPr>
          <a:xfrm>
            <a:off x="2364754" y="2964986"/>
            <a:ext cx="4807955" cy="161582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zh-CN" altLang="en-US" sz="4950" b="1" dirty="0">
                <a:solidFill>
                  <a:srgbClr val="5B9BD5">
                    <a:lumMod val="50000"/>
                  </a:srgbClr>
                </a:solidFill>
                <a:cs typeface="+mn-ea"/>
                <a:sym typeface="+mn-lt"/>
              </a:rPr>
              <a:t>对比</a:t>
            </a:r>
            <a:r>
              <a:rPr lang="en-US" altLang="zh-CN" sz="4950" b="1" dirty="0">
                <a:solidFill>
                  <a:srgbClr val="5B9BD5">
                    <a:lumMod val="50000"/>
                  </a:srgbClr>
                </a:solidFill>
                <a:cs typeface="+mn-ea"/>
                <a:sym typeface="+mn-lt"/>
              </a:rPr>
              <a:t>SVM</a:t>
            </a:r>
            <a:r>
              <a:rPr lang="zh-CN" altLang="en-US" sz="4950" b="1" dirty="0">
                <a:solidFill>
                  <a:srgbClr val="5B9BD5">
                    <a:lumMod val="50000"/>
                  </a:srgbClr>
                </a:solidFill>
                <a:cs typeface="+mn-ea"/>
                <a:sym typeface="+mn-lt"/>
              </a:rPr>
              <a:t>不同核函数分类效果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4FCE70A-B8FD-8814-5FAD-40EB00E3BA8B}"/>
              </a:ext>
            </a:extLst>
          </p:cNvPr>
          <p:cNvSpPr/>
          <p:nvPr/>
        </p:nvSpPr>
        <p:spPr>
          <a:xfrm>
            <a:off x="2364752" y="2010169"/>
            <a:ext cx="917258" cy="917258"/>
          </a:xfrm>
          <a:prstGeom prst="ellipse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5A7BA8D8-54F1-EE95-BBC4-927A765FD5B9}"/>
              </a:ext>
            </a:extLst>
          </p:cNvPr>
          <p:cNvSpPr txBox="1"/>
          <p:nvPr/>
        </p:nvSpPr>
        <p:spPr>
          <a:xfrm>
            <a:off x="1305096" y="2122551"/>
            <a:ext cx="1935480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85800">
              <a:defRPr/>
            </a:pPr>
            <a:r>
              <a:rPr lang="en-US" altLang="zh-CN" sz="3300" dirty="0">
                <a:solidFill>
                  <a:srgbClr val="1F4E79"/>
                </a:solidFill>
                <a:cs typeface="+mn-ea"/>
                <a:sym typeface="+mn-lt"/>
              </a:rPr>
              <a:t>Part</a:t>
            </a:r>
            <a:r>
              <a:rPr lang="en-US" altLang="zh-CN" sz="33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  </a:t>
            </a:r>
            <a:r>
              <a:rPr lang="en-US" altLang="zh-CN" sz="4050" b="1" dirty="0">
                <a:solidFill>
                  <a:prstClr val="white"/>
                </a:solidFill>
                <a:cs typeface="+mn-ea"/>
                <a:sym typeface="+mn-lt"/>
              </a:rPr>
              <a:t>03</a:t>
            </a:r>
            <a:endParaRPr lang="en-US" altLang="zh-CN" sz="3300" b="1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6" name="流程图: 接点 15">
            <a:extLst>
              <a:ext uri="{FF2B5EF4-FFF2-40B4-BE49-F238E27FC236}">
                <a16:creationId xmlns:a16="http://schemas.microsoft.com/office/drawing/2014/main" id="{79C4613F-797D-82EA-86E8-5E358D495BCE}"/>
              </a:ext>
            </a:extLst>
          </p:cNvPr>
          <p:cNvSpPr/>
          <p:nvPr/>
        </p:nvSpPr>
        <p:spPr>
          <a:xfrm flipV="1">
            <a:off x="7699151" y="958243"/>
            <a:ext cx="810000" cy="81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7" name="流程图: 接点 16">
            <a:extLst>
              <a:ext uri="{FF2B5EF4-FFF2-40B4-BE49-F238E27FC236}">
                <a16:creationId xmlns:a16="http://schemas.microsoft.com/office/drawing/2014/main" id="{3965F6DD-BC22-F585-32C2-66BD0524F476}"/>
              </a:ext>
            </a:extLst>
          </p:cNvPr>
          <p:cNvSpPr/>
          <p:nvPr/>
        </p:nvSpPr>
        <p:spPr>
          <a:xfrm flipV="1">
            <a:off x="7760588" y="958243"/>
            <a:ext cx="810000" cy="81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8" name="流程图: 接点 17">
            <a:extLst>
              <a:ext uri="{FF2B5EF4-FFF2-40B4-BE49-F238E27FC236}">
                <a16:creationId xmlns:a16="http://schemas.microsoft.com/office/drawing/2014/main" id="{59D3E272-AFDA-E8A9-E2E4-1C578DC0FA01}"/>
              </a:ext>
            </a:extLst>
          </p:cNvPr>
          <p:cNvSpPr/>
          <p:nvPr/>
        </p:nvSpPr>
        <p:spPr>
          <a:xfrm flipV="1">
            <a:off x="8447715" y="1582549"/>
            <a:ext cx="540000" cy="54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9" name="流程图: 接点 18">
            <a:extLst>
              <a:ext uri="{FF2B5EF4-FFF2-40B4-BE49-F238E27FC236}">
                <a16:creationId xmlns:a16="http://schemas.microsoft.com/office/drawing/2014/main" id="{CA67EB91-50D7-3BB7-F982-1A5FF22ECC5D}"/>
              </a:ext>
            </a:extLst>
          </p:cNvPr>
          <p:cNvSpPr/>
          <p:nvPr/>
        </p:nvSpPr>
        <p:spPr>
          <a:xfrm flipV="1">
            <a:off x="8509151" y="1582549"/>
            <a:ext cx="540000" cy="54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35675B6-C9BD-FAA6-426F-2AEFE74EA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836" y="734534"/>
            <a:ext cx="48768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6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A8E63-97F2-E7F9-944C-CCD70A759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0C214A46-8140-3DC7-42AB-140FD1F107C0}"/>
              </a:ext>
            </a:extLst>
          </p:cNvPr>
          <p:cNvSpPr/>
          <p:nvPr/>
        </p:nvSpPr>
        <p:spPr>
          <a:xfrm rot="16200000" flipV="1">
            <a:off x="8334686" y="622296"/>
            <a:ext cx="27000" cy="964883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0" name="矩形 1">
            <a:extLst>
              <a:ext uri="{FF2B5EF4-FFF2-40B4-BE49-F238E27FC236}">
                <a16:creationId xmlns:a16="http://schemas.microsoft.com/office/drawing/2014/main" id="{A5E142BB-13AC-05EB-6BDE-EA62C4C26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88913"/>
            <a:ext cx="131722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文本框 10">
            <a:extLst>
              <a:ext uri="{FF2B5EF4-FFF2-40B4-BE49-F238E27FC236}">
                <a16:creationId xmlns:a16="http://schemas.microsoft.com/office/drawing/2014/main" id="{75878AB5-4D4B-A85D-1F44-63912FEA49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298" y="-168140"/>
            <a:ext cx="6358644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/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/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核函数比较</a:t>
            </a:r>
          </a:p>
          <a:p>
            <a:pPr defTabSz="457200"/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/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endParaRPr lang="zh-CN" altLang="en-US" sz="2000" b="1" dirty="0">
              <a:solidFill>
                <a:srgbClr val="4472C4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A004FDC-FC77-742C-372A-9A1613B48BB0}"/>
              </a:ext>
            </a:extLst>
          </p:cNvPr>
          <p:cNvSpPr txBox="1"/>
          <p:nvPr/>
        </p:nvSpPr>
        <p:spPr>
          <a:xfrm>
            <a:off x="528246" y="619441"/>
            <a:ext cx="66701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altLang="zh-CN" sz="20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线性模型 </a:t>
            </a:r>
            <a:r>
              <a:rPr lang="en-US" altLang="zh-CN" sz="20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RBF</a:t>
            </a:r>
            <a:r>
              <a:rPr lang="zh-CN" altLang="en-US" sz="20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核模型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7B3D19D9-7DD7-CB84-C951-9B03A304A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892" y="1100518"/>
            <a:ext cx="8583444" cy="2620581"/>
          </a:xfrm>
        </p:spPr>
        <p:txBody>
          <a:bodyPr>
            <a:noAutofit/>
          </a:bodyPr>
          <a:lstStyle/>
          <a:p>
            <a:pPr marL="0" indent="288000">
              <a:lnSpc>
                <a:spcPct val="150000"/>
              </a:lnSpc>
              <a:spcBef>
                <a:spcPts val="0"/>
              </a:spcBef>
              <a:buNone/>
            </a:pPr>
            <a:endParaRPr lang="zh-CN" altLang="en-US" sz="2000" b="1" dirty="0">
              <a:solidFill>
                <a:srgbClr val="FF0000"/>
              </a:solidFill>
              <a:highlight>
                <a:srgbClr val="FFFF00"/>
              </a:highligh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946FE2C-C1BB-DBC5-644B-05F5EF5E3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26" y="1028832"/>
            <a:ext cx="9020175" cy="45720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8FE97A3-F054-71EB-BC4F-A142F64CB5FF}"/>
              </a:ext>
            </a:extLst>
          </p:cNvPr>
          <p:cNvSpPr txBox="1"/>
          <p:nvPr/>
        </p:nvSpPr>
        <p:spPr>
          <a:xfrm>
            <a:off x="-177800" y="5600832"/>
            <a:ext cx="4572000" cy="919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>
              <a:lnSpc>
                <a:spcPts val="2200"/>
              </a:lnSpc>
              <a:buFont typeface="+mj-ea"/>
              <a:buAutoNum type="ea1ChsPlain"/>
            </a:pP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linear</a:t>
            </a:r>
            <a:r>
              <a:rPr lang="zh-CN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1800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线性核函数是在数据线性可分的情况下使用的，运算速度快，效果好。不足在于它不能处理线性不可分的数据。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BCA554C-4E9B-46B2-635B-5DAD4DFB6634}"/>
              </a:ext>
            </a:extLst>
          </p:cNvPr>
          <p:cNvSpPr txBox="1"/>
          <p:nvPr/>
        </p:nvSpPr>
        <p:spPr>
          <a:xfrm>
            <a:off x="4302074" y="5460408"/>
            <a:ext cx="4724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rbf</a:t>
            </a:r>
            <a:r>
              <a:rPr lang="zh-CN" altLang="zh-CN" sz="18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1800" kern="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径向基</a:t>
            </a:r>
            <a:r>
              <a:rPr lang="en-US" altLang="zh-CN" sz="1800" kern="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zh-CN" altLang="zh-CN" sz="1800" kern="0" dirty="0">
                <a:solidFill>
                  <a:srgbClr val="000000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高斯核函数可以将样本映射到高维空间，但相比于多项式核函数来说所需的参数比较少，通常性能不错，所以是默认使用的核函数。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949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D1B36-B582-94E8-06D4-B48E3A005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078CC2D0-2DDC-DE6E-72A3-E83F7358E9E5}"/>
              </a:ext>
            </a:extLst>
          </p:cNvPr>
          <p:cNvSpPr/>
          <p:nvPr/>
        </p:nvSpPr>
        <p:spPr>
          <a:xfrm>
            <a:off x="1167618" y="466752"/>
            <a:ext cx="917258" cy="917258"/>
          </a:xfrm>
          <a:prstGeom prst="ellipse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8E2B3398-4328-26CF-ECAB-F40F5A579F6F}"/>
              </a:ext>
            </a:extLst>
          </p:cNvPr>
          <p:cNvSpPr/>
          <p:nvPr/>
        </p:nvSpPr>
        <p:spPr>
          <a:xfrm rot="16200000" flipV="1">
            <a:off x="2975372" y="2901300"/>
            <a:ext cx="738664" cy="6689408"/>
          </a:xfrm>
          <a:prstGeom prst="rect">
            <a:avLst/>
          </a:prstGeom>
          <a:gradFill>
            <a:gsLst>
              <a:gs pos="53000">
                <a:srgbClr val="0065B3">
                  <a:alpha val="36000"/>
                </a:srgbClr>
              </a:gs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7" name="文本框 9">
            <a:extLst>
              <a:ext uri="{FF2B5EF4-FFF2-40B4-BE49-F238E27FC236}">
                <a16:creationId xmlns:a16="http://schemas.microsoft.com/office/drawing/2014/main" id="{46EFB352-EAE6-A14F-EBE3-C3096132474B}"/>
              </a:ext>
            </a:extLst>
          </p:cNvPr>
          <p:cNvSpPr txBox="1"/>
          <p:nvPr/>
        </p:nvSpPr>
        <p:spPr>
          <a:xfrm>
            <a:off x="156285" y="1656576"/>
            <a:ext cx="8570588" cy="520142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altLang="zh-CN" sz="3200" b="1" dirty="0">
                <a:solidFill>
                  <a:srgbClr val="5B9BD5">
                    <a:lumMod val="50000"/>
                  </a:srgbClr>
                </a:solidFill>
                <a:cs typeface="+mn-ea"/>
                <a:sym typeface="+mn-lt"/>
              </a:rPr>
              <a:t>8. </a:t>
            </a:r>
            <a:r>
              <a:rPr lang="zh-CN" altLang="en-US" sz="3200" b="1" dirty="0">
                <a:solidFill>
                  <a:srgbClr val="5B9BD5">
                    <a:lumMod val="50000"/>
                  </a:srgbClr>
                </a:solidFill>
                <a:cs typeface="+mn-ea"/>
                <a:sym typeface="+mn-lt"/>
              </a:rPr>
              <a:t>基于</a:t>
            </a:r>
            <a:r>
              <a:rPr lang="en-US" altLang="zh-CN" sz="3200" b="1" dirty="0">
                <a:solidFill>
                  <a:srgbClr val="5B9BD5">
                    <a:lumMod val="50000"/>
                  </a:srgbClr>
                </a:solidFill>
                <a:cs typeface="+mn-ea"/>
                <a:sym typeface="+mn-lt"/>
              </a:rPr>
              <a:t>SVM</a:t>
            </a:r>
            <a:r>
              <a:rPr lang="zh-CN" altLang="en-US" sz="3200" b="1" dirty="0">
                <a:solidFill>
                  <a:srgbClr val="5B9BD5">
                    <a:lumMod val="50000"/>
                  </a:srgbClr>
                </a:solidFill>
                <a:cs typeface="+mn-ea"/>
                <a:sym typeface="+mn-lt"/>
              </a:rPr>
              <a:t>的手写数字识别</a:t>
            </a:r>
            <a:endParaRPr lang="en-US" altLang="zh-CN" sz="3200" b="1" dirty="0">
              <a:solidFill>
                <a:srgbClr val="5B9BD5">
                  <a:lumMod val="50000"/>
                </a:srgbClr>
              </a:solidFill>
              <a:cs typeface="+mn-ea"/>
              <a:sym typeface="+mn-lt"/>
            </a:endParaRPr>
          </a:p>
          <a:p>
            <a:pPr defTabSz="685800">
              <a:defRPr/>
            </a:pPr>
            <a:endParaRPr lang="zh-CN" altLang="en-US" sz="3200" b="1" dirty="0">
              <a:solidFill>
                <a:srgbClr val="5B9BD5">
                  <a:lumMod val="50000"/>
                </a:srgbClr>
              </a:solidFill>
              <a:cs typeface="+mn-ea"/>
              <a:sym typeface="+mn-lt"/>
            </a:endParaRPr>
          </a:p>
          <a:p>
            <a:pPr defTabSz="685800">
              <a:defRPr/>
            </a:pPr>
            <a:r>
              <a:rPr lang="zh-CN" altLang="en-US" sz="3200" b="1" dirty="0">
                <a:solidFill>
                  <a:srgbClr val="5B9BD5">
                    <a:lumMod val="50000"/>
                  </a:srgbClr>
                </a:solidFill>
                <a:cs typeface="+mn-ea"/>
                <a:sym typeface="+mn-lt"/>
              </a:rPr>
              <a:t>应用场景：邮政系统手写邮政编码识别</a:t>
            </a:r>
          </a:p>
          <a:p>
            <a:pPr defTabSz="685800">
              <a:defRPr/>
            </a:pPr>
            <a:r>
              <a:rPr lang="zh-CN" altLang="en-US" sz="3200" b="1" dirty="0">
                <a:solidFill>
                  <a:srgbClr val="5B9BD5">
                    <a:lumMod val="50000"/>
                  </a:srgbClr>
                </a:solidFill>
                <a:cs typeface="+mn-ea"/>
                <a:sym typeface="+mn-lt"/>
              </a:rPr>
              <a:t>算法：支持向量机（</a:t>
            </a:r>
            <a:r>
              <a:rPr lang="en-US" altLang="zh-CN" sz="3200" b="1" dirty="0">
                <a:solidFill>
                  <a:srgbClr val="5B9BD5">
                    <a:lumMod val="50000"/>
                  </a:srgbClr>
                </a:solidFill>
                <a:cs typeface="+mn-ea"/>
                <a:sym typeface="+mn-lt"/>
              </a:rPr>
              <a:t>SVM</a:t>
            </a:r>
            <a:r>
              <a:rPr lang="zh-CN" altLang="en-US" sz="3200" b="1" dirty="0">
                <a:solidFill>
                  <a:srgbClr val="5B9BD5">
                    <a:lumMod val="50000"/>
                  </a:srgbClr>
                </a:solidFill>
                <a:cs typeface="+mn-ea"/>
                <a:sym typeface="+mn-lt"/>
              </a:rPr>
              <a:t>）</a:t>
            </a:r>
          </a:p>
          <a:p>
            <a:pPr defTabSz="685800">
              <a:defRPr/>
            </a:pPr>
            <a:r>
              <a:rPr lang="zh-CN" altLang="en-US" sz="3200" b="1" dirty="0">
                <a:solidFill>
                  <a:srgbClr val="5B9BD5">
                    <a:lumMod val="50000"/>
                  </a:srgbClr>
                </a:solidFill>
                <a:cs typeface="+mn-ea"/>
                <a:sym typeface="+mn-lt"/>
              </a:rPr>
              <a:t>数据集：</a:t>
            </a:r>
            <a:r>
              <a:rPr lang="en-US" altLang="zh-CN" sz="3200" b="1" dirty="0">
                <a:solidFill>
                  <a:srgbClr val="5B9BD5">
                    <a:lumMod val="50000"/>
                  </a:srgbClr>
                </a:solidFill>
                <a:cs typeface="+mn-ea"/>
                <a:sym typeface="+mn-lt"/>
              </a:rPr>
              <a:t>MNIST</a:t>
            </a:r>
            <a:r>
              <a:rPr lang="zh-CN" altLang="en-US" sz="3200" b="1" dirty="0">
                <a:solidFill>
                  <a:srgbClr val="5B9BD5">
                    <a:lumMod val="50000"/>
                  </a:srgbClr>
                </a:solidFill>
                <a:cs typeface="+mn-ea"/>
                <a:sym typeface="+mn-lt"/>
              </a:rPr>
              <a:t>手写数字</a:t>
            </a:r>
            <a:endParaRPr lang="en-US" altLang="zh-CN" sz="3200" b="1" dirty="0">
              <a:solidFill>
                <a:srgbClr val="5B9BD5">
                  <a:lumMod val="50000"/>
                </a:srgbClr>
              </a:solidFill>
              <a:cs typeface="+mn-ea"/>
              <a:sym typeface="+mn-lt"/>
            </a:endParaRPr>
          </a:p>
          <a:p>
            <a:pPr defTabSz="685800">
              <a:defRPr/>
            </a:pPr>
            <a:r>
              <a:rPr lang="zh-CN" altLang="en-US" sz="3200" b="1" dirty="0">
                <a:solidFill>
                  <a:srgbClr val="5B9BD5">
                    <a:lumMod val="50000"/>
                  </a:srgbClr>
                </a:solidFill>
                <a:cs typeface="+mn-ea"/>
                <a:sym typeface="+mn-lt"/>
              </a:rPr>
              <a:t>任务：</a:t>
            </a:r>
            <a:endParaRPr lang="en-US" altLang="zh-CN" sz="3200" b="1" dirty="0">
              <a:solidFill>
                <a:srgbClr val="5B9BD5">
                  <a:lumMod val="50000"/>
                </a:srgbClr>
              </a:solidFill>
              <a:cs typeface="+mn-ea"/>
              <a:sym typeface="+mn-lt"/>
            </a:endParaRPr>
          </a:p>
          <a:p>
            <a:pPr defTabSz="685800">
              <a:defRPr/>
            </a:pPr>
            <a:r>
              <a:rPr lang="zh-CN" altLang="en-US" sz="3200" b="1" dirty="0">
                <a:solidFill>
                  <a:srgbClr val="5B9BD5">
                    <a:lumMod val="50000"/>
                  </a:srgbClr>
                </a:solidFill>
                <a:cs typeface="+mn-ea"/>
                <a:sym typeface="+mn-lt"/>
              </a:rPr>
              <a:t>对比不同核函数（线性</a:t>
            </a:r>
            <a:r>
              <a:rPr lang="en-US" altLang="zh-CN" sz="3200" b="1" dirty="0">
                <a:solidFill>
                  <a:srgbClr val="5B9BD5">
                    <a:lumMod val="50000"/>
                  </a:srgbClr>
                </a:solidFill>
                <a:cs typeface="+mn-ea"/>
                <a:sym typeface="+mn-lt"/>
              </a:rPr>
              <a:t>/RBF</a:t>
            </a:r>
            <a:r>
              <a:rPr lang="zh-CN" altLang="en-US" sz="3200" b="1" dirty="0">
                <a:solidFill>
                  <a:srgbClr val="5B9BD5">
                    <a:lumMod val="50000"/>
                  </a:srgbClr>
                </a:solidFill>
                <a:cs typeface="+mn-ea"/>
                <a:sym typeface="+mn-lt"/>
              </a:rPr>
              <a:t>）效果，优化分类边界。使用更优核函数实现手写数字识别程序。</a:t>
            </a:r>
            <a:endParaRPr lang="en-US" altLang="zh-CN" sz="3200" b="1" dirty="0">
              <a:solidFill>
                <a:srgbClr val="5B9BD5">
                  <a:lumMod val="50000"/>
                </a:srgbClr>
              </a:solidFill>
              <a:cs typeface="+mn-ea"/>
              <a:sym typeface="+mn-lt"/>
            </a:endParaRPr>
          </a:p>
          <a:p>
            <a:pPr defTabSz="685800">
              <a:defRPr/>
            </a:pPr>
            <a:endParaRPr lang="zh-CN" altLang="en-US" sz="3200" b="1" dirty="0">
              <a:solidFill>
                <a:srgbClr val="5B9BD5">
                  <a:lumMod val="50000"/>
                </a:srgbClr>
              </a:solidFill>
              <a:cs typeface="+mn-ea"/>
              <a:sym typeface="+mn-lt"/>
            </a:endParaRPr>
          </a:p>
          <a:p>
            <a:pPr algn="ctr" defTabSz="685800">
              <a:defRPr/>
            </a:pPr>
            <a:endParaRPr lang="zh-CN" altLang="en-US" sz="4400" b="1" dirty="0">
              <a:solidFill>
                <a:srgbClr val="5B9BD5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397ADD99-984C-5EF5-BC67-44CAB2562F0C}"/>
              </a:ext>
            </a:extLst>
          </p:cNvPr>
          <p:cNvSpPr/>
          <p:nvPr/>
        </p:nvSpPr>
        <p:spPr>
          <a:xfrm>
            <a:off x="1209052" y="499614"/>
            <a:ext cx="917258" cy="917258"/>
          </a:xfrm>
          <a:prstGeom prst="ellipse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E9E711E-6764-E3C4-AFF8-C32A72667D25}"/>
              </a:ext>
            </a:extLst>
          </p:cNvPr>
          <p:cNvSpPr txBox="1"/>
          <p:nvPr/>
        </p:nvSpPr>
        <p:spPr>
          <a:xfrm>
            <a:off x="149396" y="611996"/>
            <a:ext cx="1935480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85800">
              <a:defRPr/>
            </a:pPr>
            <a:r>
              <a:rPr lang="en-US" altLang="zh-CN" sz="3300" dirty="0">
                <a:solidFill>
                  <a:srgbClr val="1F4E79"/>
                </a:solidFill>
                <a:cs typeface="+mn-ea"/>
                <a:sym typeface="+mn-lt"/>
              </a:rPr>
              <a:t>Part</a:t>
            </a:r>
            <a:r>
              <a:rPr lang="en-US" altLang="zh-CN" sz="33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  </a:t>
            </a:r>
            <a:r>
              <a:rPr lang="en-US" altLang="zh-CN" sz="4050" b="1" dirty="0">
                <a:solidFill>
                  <a:prstClr val="white"/>
                </a:solidFill>
                <a:cs typeface="+mn-ea"/>
                <a:sym typeface="+mn-lt"/>
              </a:rPr>
              <a:t>00</a:t>
            </a:r>
            <a:endParaRPr lang="en-US" altLang="zh-CN" sz="3300" b="1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6" name="流程图: 接点 15">
            <a:extLst>
              <a:ext uri="{FF2B5EF4-FFF2-40B4-BE49-F238E27FC236}">
                <a16:creationId xmlns:a16="http://schemas.microsoft.com/office/drawing/2014/main" id="{7E9461B0-AC4D-2BC5-F657-1AD14C987A3F}"/>
              </a:ext>
            </a:extLst>
          </p:cNvPr>
          <p:cNvSpPr/>
          <p:nvPr/>
        </p:nvSpPr>
        <p:spPr>
          <a:xfrm flipV="1">
            <a:off x="7699151" y="958243"/>
            <a:ext cx="810000" cy="81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7" name="流程图: 接点 16">
            <a:extLst>
              <a:ext uri="{FF2B5EF4-FFF2-40B4-BE49-F238E27FC236}">
                <a16:creationId xmlns:a16="http://schemas.microsoft.com/office/drawing/2014/main" id="{F188E4D9-65AA-BF1F-3335-69E2E5EC8404}"/>
              </a:ext>
            </a:extLst>
          </p:cNvPr>
          <p:cNvSpPr/>
          <p:nvPr/>
        </p:nvSpPr>
        <p:spPr>
          <a:xfrm flipV="1">
            <a:off x="7760588" y="958243"/>
            <a:ext cx="810000" cy="81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8" name="流程图: 接点 17">
            <a:extLst>
              <a:ext uri="{FF2B5EF4-FFF2-40B4-BE49-F238E27FC236}">
                <a16:creationId xmlns:a16="http://schemas.microsoft.com/office/drawing/2014/main" id="{1E743C35-26F7-2F2B-7517-C0CA1B120017}"/>
              </a:ext>
            </a:extLst>
          </p:cNvPr>
          <p:cNvSpPr/>
          <p:nvPr/>
        </p:nvSpPr>
        <p:spPr>
          <a:xfrm flipV="1">
            <a:off x="8447715" y="1582549"/>
            <a:ext cx="540000" cy="54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9" name="流程图: 接点 18">
            <a:extLst>
              <a:ext uri="{FF2B5EF4-FFF2-40B4-BE49-F238E27FC236}">
                <a16:creationId xmlns:a16="http://schemas.microsoft.com/office/drawing/2014/main" id="{70D3DBEC-F94E-5216-E2B5-B2FCE0E383C2}"/>
              </a:ext>
            </a:extLst>
          </p:cNvPr>
          <p:cNvSpPr/>
          <p:nvPr/>
        </p:nvSpPr>
        <p:spPr>
          <a:xfrm flipV="1">
            <a:off x="8509151" y="1582549"/>
            <a:ext cx="540000" cy="54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98982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224E2-9365-DBBA-AF64-8A39D1810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04EF656F-0C06-3057-7F8E-8D6D425FF24C}"/>
              </a:ext>
            </a:extLst>
          </p:cNvPr>
          <p:cNvSpPr/>
          <p:nvPr/>
        </p:nvSpPr>
        <p:spPr>
          <a:xfrm rot="16200000" flipV="1">
            <a:off x="8334686" y="622296"/>
            <a:ext cx="27000" cy="964883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0" name="矩形 1">
            <a:extLst>
              <a:ext uri="{FF2B5EF4-FFF2-40B4-BE49-F238E27FC236}">
                <a16:creationId xmlns:a16="http://schemas.microsoft.com/office/drawing/2014/main" id="{D9F1F220-C05D-239D-CA2D-5C56B8A2D3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88913"/>
            <a:ext cx="131722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文本框 10">
            <a:extLst>
              <a:ext uri="{FF2B5EF4-FFF2-40B4-BE49-F238E27FC236}">
                <a16:creationId xmlns:a16="http://schemas.microsoft.com/office/drawing/2014/main" id="{A2EBFFB5-4222-AD29-406D-E83AE3E5D3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298" y="-168140"/>
            <a:ext cx="6358644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/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/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核函数比较</a:t>
            </a:r>
          </a:p>
          <a:p>
            <a:pPr defTabSz="457200"/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/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endParaRPr lang="zh-CN" altLang="en-US" sz="2000" b="1" dirty="0">
              <a:solidFill>
                <a:srgbClr val="4472C4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4141F35-D2AE-1A83-2781-24BE98013BB5}"/>
              </a:ext>
            </a:extLst>
          </p:cNvPr>
          <p:cNvSpPr txBox="1"/>
          <p:nvPr/>
        </p:nvSpPr>
        <p:spPr>
          <a:xfrm>
            <a:off x="528246" y="619441"/>
            <a:ext cx="66701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altLang="zh-CN" sz="20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线性模型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93C1958D-9DC6-0F42-8AF3-5E8329905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892" y="1100518"/>
            <a:ext cx="8583444" cy="2620581"/>
          </a:xfrm>
        </p:spPr>
        <p:txBody>
          <a:bodyPr>
            <a:noAutofit/>
          </a:bodyPr>
          <a:lstStyle/>
          <a:p>
            <a:pPr marL="0" indent="28800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将核函数设置为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linear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创建线性模型，进行预测测试。</a:t>
            </a:r>
            <a:endParaRPr lang="zh-CN" altLang="en-US" sz="2000" b="1" dirty="0">
              <a:solidFill>
                <a:srgbClr val="FF0000"/>
              </a:solidFill>
              <a:highlight>
                <a:srgbClr val="FFFF00"/>
              </a:highligh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6FE53E-CD5D-2AB1-EED7-D31C00375D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831"/>
          <a:stretch>
            <a:fillRect/>
          </a:stretch>
        </p:blipFill>
        <p:spPr>
          <a:xfrm>
            <a:off x="-924760" y="2189101"/>
            <a:ext cx="11312129" cy="2602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E8793F1-C8C5-1012-A114-07C752C3C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02728" y="5327313"/>
            <a:ext cx="12934495" cy="62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73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393FE-7DE0-62CA-6B98-710082BCF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5BD406B1-30C0-5107-66FF-CCB4F9FC2853}"/>
              </a:ext>
            </a:extLst>
          </p:cNvPr>
          <p:cNvSpPr/>
          <p:nvPr/>
        </p:nvSpPr>
        <p:spPr>
          <a:xfrm rot="16200000" flipV="1">
            <a:off x="8334686" y="622296"/>
            <a:ext cx="27000" cy="964883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0" name="矩形 1">
            <a:extLst>
              <a:ext uri="{FF2B5EF4-FFF2-40B4-BE49-F238E27FC236}">
                <a16:creationId xmlns:a16="http://schemas.microsoft.com/office/drawing/2014/main" id="{517D6DBF-DF7E-D2E1-5F80-3DBDB36BD9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88913"/>
            <a:ext cx="131722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文本框 10">
            <a:extLst>
              <a:ext uri="{FF2B5EF4-FFF2-40B4-BE49-F238E27FC236}">
                <a16:creationId xmlns:a16="http://schemas.microsoft.com/office/drawing/2014/main" id="{FD8E5F08-B281-B9B8-5FE8-968DD0F6FA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298" y="-168140"/>
            <a:ext cx="6358644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/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/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核函数比较</a:t>
            </a:r>
          </a:p>
          <a:p>
            <a:pPr defTabSz="457200"/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/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endParaRPr lang="zh-CN" altLang="en-US" sz="2000" b="1" dirty="0">
              <a:solidFill>
                <a:srgbClr val="4472C4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62CD0D5-2E1F-31AA-E9AA-2BAC55D6EE3D}"/>
              </a:ext>
            </a:extLst>
          </p:cNvPr>
          <p:cNvSpPr txBox="1"/>
          <p:nvPr/>
        </p:nvSpPr>
        <p:spPr>
          <a:xfrm>
            <a:off x="528246" y="619441"/>
            <a:ext cx="66701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altLang="zh-CN" sz="20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线性模型评估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B1D18249-13CE-4F1E-6FA7-1D890513D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892" y="1100518"/>
            <a:ext cx="8583444" cy="2620581"/>
          </a:xfrm>
        </p:spPr>
        <p:txBody>
          <a:bodyPr>
            <a:noAutofit/>
          </a:bodyPr>
          <a:lstStyle/>
          <a:p>
            <a:pPr marL="0" indent="28800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模型评估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计算模型的准确率以及输出模型的混淆矩阵。线性模型的准确率为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91%MNIST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数据集属于十分类问题，得到了一个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(10x10)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的混淆矩阵。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28800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000" b="1" dirty="0">
              <a:solidFill>
                <a:srgbClr val="FF0000"/>
              </a:solidFill>
              <a:highlight>
                <a:srgbClr val="FFFF00"/>
              </a:highligh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28800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000" b="1" dirty="0">
              <a:solidFill>
                <a:srgbClr val="FF0000"/>
              </a:solidFill>
              <a:highlight>
                <a:srgbClr val="FFFF00"/>
              </a:highligh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28800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000" b="1" dirty="0">
              <a:solidFill>
                <a:srgbClr val="FF0000"/>
              </a:solidFill>
              <a:highlight>
                <a:srgbClr val="FFFF00"/>
              </a:highligh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28800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000" b="1" dirty="0">
              <a:solidFill>
                <a:srgbClr val="FF0000"/>
              </a:solidFill>
              <a:highlight>
                <a:srgbClr val="FFFF00"/>
              </a:highligh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28800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000" b="1" dirty="0">
              <a:solidFill>
                <a:srgbClr val="FF0000"/>
              </a:solidFill>
              <a:highlight>
                <a:srgbClr val="FFFF00"/>
              </a:highligh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28800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000" b="1" dirty="0">
              <a:solidFill>
                <a:srgbClr val="FF0000"/>
              </a:solidFill>
              <a:highlight>
                <a:srgbClr val="FFFF00"/>
              </a:highligh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B4FCE3-1C60-0665-A8CC-81B816D6A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23" y="2049920"/>
            <a:ext cx="8350130" cy="178004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387DCC8-1E42-121E-7CFE-00987FDD8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2" y="3964738"/>
            <a:ext cx="8119902" cy="270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4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2A8E2-64E2-BFED-0111-547C0BBE1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77882B0B-5857-2FA4-9899-5273BD45C92F}"/>
              </a:ext>
            </a:extLst>
          </p:cNvPr>
          <p:cNvSpPr/>
          <p:nvPr/>
        </p:nvSpPr>
        <p:spPr>
          <a:xfrm rot="16200000" flipV="1">
            <a:off x="8334686" y="622296"/>
            <a:ext cx="27000" cy="964883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0" name="矩形 1">
            <a:extLst>
              <a:ext uri="{FF2B5EF4-FFF2-40B4-BE49-F238E27FC236}">
                <a16:creationId xmlns:a16="http://schemas.microsoft.com/office/drawing/2014/main" id="{0FEB88FE-310A-AE0E-AADB-7832EB909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88913"/>
            <a:ext cx="131722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文本框 10">
            <a:extLst>
              <a:ext uri="{FF2B5EF4-FFF2-40B4-BE49-F238E27FC236}">
                <a16:creationId xmlns:a16="http://schemas.microsoft.com/office/drawing/2014/main" id="{0B6A6B2C-0C6C-FD96-B4B5-2F02F2AF68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298" y="-168140"/>
            <a:ext cx="6358644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/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/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核函数比较</a:t>
            </a:r>
          </a:p>
          <a:p>
            <a:pPr defTabSz="457200"/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/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endParaRPr lang="zh-CN" altLang="en-US" sz="2000" b="1" dirty="0">
              <a:solidFill>
                <a:srgbClr val="4472C4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1DAC63C-32D3-6272-2826-C19A9DA5F43A}"/>
              </a:ext>
            </a:extLst>
          </p:cNvPr>
          <p:cNvSpPr txBox="1"/>
          <p:nvPr/>
        </p:nvSpPr>
        <p:spPr>
          <a:xfrm>
            <a:off x="528246" y="619441"/>
            <a:ext cx="66701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altLang="zh-CN" sz="20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——RBF</a:t>
            </a:r>
            <a:r>
              <a:rPr lang="zh-CN" altLang="en-US" sz="20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核模型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A65E6C89-8F31-9A45-4C84-EFB72C640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892" y="1100518"/>
            <a:ext cx="8583444" cy="2620581"/>
          </a:xfrm>
        </p:spPr>
        <p:txBody>
          <a:bodyPr>
            <a:noAutofit/>
          </a:bodyPr>
          <a:lstStyle/>
          <a:p>
            <a:pPr marL="0" indent="28800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设置核函数为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rbf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创建非线性模型，测试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rbf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模型。</a:t>
            </a:r>
            <a:endParaRPr lang="zh-CN" altLang="en-US" sz="2000" b="1" dirty="0">
              <a:solidFill>
                <a:srgbClr val="FF0000"/>
              </a:solidFill>
              <a:highlight>
                <a:srgbClr val="FFFF00"/>
              </a:highligh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9AFB11-6165-279E-0C71-B3BC39D26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7132"/>
            <a:ext cx="7597434" cy="2055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4166B04-1109-62CF-5C7E-9FCC3E736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89" y="4268628"/>
            <a:ext cx="7775575" cy="41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9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43A6C-AE6A-CFEE-AED4-525B97E16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4F1CB8E4-B96C-C1A2-58B2-A63A48EB7815}"/>
              </a:ext>
            </a:extLst>
          </p:cNvPr>
          <p:cNvSpPr/>
          <p:nvPr/>
        </p:nvSpPr>
        <p:spPr>
          <a:xfrm rot="16200000" flipV="1">
            <a:off x="8334686" y="622296"/>
            <a:ext cx="27000" cy="964883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0" name="矩形 1">
            <a:extLst>
              <a:ext uri="{FF2B5EF4-FFF2-40B4-BE49-F238E27FC236}">
                <a16:creationId xmlns:a16="http://schemas.microsoft.com/office/drawing/2014/main" id="{24E4BBDE-F403-3053-F3C0-84E4449EA2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88913"/>
            <a:ext cx="131722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文本框 10">
            <a:extLst>
              <a:ext uri="{FF2B5EF4-FFF2-40B4-BE49-F238E27FC236}">
                <a16:creationId xmlns:a16="http://schemas.microsoft.com/office/drawing/2014/main" id="{2BDC84FA-D1C8-7862-12B2-EA3DFD5A6F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298" y="-168140"/>
            <a:ext cx="6358644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/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/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核函数比较</a:t>
            </a:r>
          </a:p>
          <a:p>
            <a:pPr defTabSz="457200"/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/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endParaRPr lang="zh-CN" altLang="en-US" sz="2000" b="1" dirty="0">
              <a:solidFill>
                <a:srgbClr val="4472C4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E7AD82C-0594-7B88-4868-2518249F0826}"/>
              </a:ext>
            </a:extLst>
          </p:cNvPr>
          <p:cNvSpPr txBox="1"/>
          <p:nvPr/>
        </p:nvSpPr>
        <p:spPr>
          <a:xfrm>
            <a:off x="528246" y="619441"/>
            <a:ext cx="66701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altLang="zh-CN" sz="20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——RBF</a:t>
            </a:r>
            <a:r>
              <a:rPr lang="zh-CN" altLang="en-US" sz="20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核模型评估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6F604CA1-7074-41E3-84F8-037F68A8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892" y="1100518"/>
            <a:ext cx="8583444" cy="2620581"/>
          </a:xfrm>
        </p:spPr>
        <p:txBody>
          <a:bodyPr>
            <a:noAutofit/>
          </a:bodyPr>
          <a:lstStyle/>
          <a:p>
            <a:pPr marL="0" indent="288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RBF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非线性模型准确率为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93%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，大于线性模型的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91%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准确率。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28800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从简单的模型训练结果可以看出，非线性模型能得到更高的准确率。</a:t>
            </a:r>
            <a:endParaRPr lang="zh-CN" altLang="en-US" sz="2000" b="1" dirty="0">
              <a:solidFill>
                <a:srgbClr val="FF0000"/>
              </a:solidFill>
              <a:highlight>
                <a:srgbClr val="FFFF00"/>
              </a:highligh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89BD43-5A7A-76FC-EFD7-ECA3D5C69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2" y="2601351"/>
            <a:ext cx="9147056" cy="425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51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513A2-82C8-144E-37E9-21848813A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7D753BC8-D5C5-F2E3-9C2C-6AD0A414809B}"/>
              </a:ext>
            </a:extLst>
          </p:cNvPr>
          <p:cNvSpPr/>
          <p:nvPr/>
        </p:nvSpPr>
        <p:spPr>
          <a:xfrm rot="16200000" flipV="1">
            <a:off x="8334686" y="622296"/>
            <a:ext cx="27000" cy="964883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0" name="矩形 1">
            <a:extLst>
              <a:ext uri="{FF2B5EF4-FFF2-40B4-BE49-F238E27FC236}">
                <a16:creationId xmlns:a16="http://schemas.microsoft.com/office/drawing/2014/main" id="{8D15BF7F-CBEA-A98C-3A9A-E252322FD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88913"/>
            <a:ext cx="131722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文本框 10">
            <a:extLst>
              <a:ext uri="{FF2B5EF4-FFF2-40B4-BE49-F238E27FC236}">
                <a16:creationId xmlns:a16="http://schemas.microsoft.com/office/drawing/2014/main" id="{2087B3D1-4652-73C0-C8AA-0FA4C097F2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298" y="-168140"/>
            <a:ext cx="635864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/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/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RBF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核函数超参数调优	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/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endParaRPr lang="zh-CN" altLang="en-US" sz="2000" b="1" dirty="0">
              <a:solidFill>
                <a:srgbClr val="4472C4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0A2831B-C547-FE64-7FED-8CB85B81C621}"/>
              </a:ext>
            </a:extLst>
          </p:cNvPr>
          <p:cNvSpPr txBox="1"/>
          <p:nvPr/>
        </p:nvSpPr>
        <p:spPr>
          <a:xfrm>
            <a:off x="528246" y="619441"/>
            <a:ext cx="66701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altLang="zh-CN" sz="20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——C </a:t>
            </a:r>
            <a:r>
              <a:rPr lang="zh-CN" altLang="en-US" sz="20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en-US" altLang="zh-CN" sz="20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γ</a:t>
            </a:r>
            <a:endParaRPr lang="zh-CN" altLang="en-US" sz="2000" b="1" dirty="0">
              <a:solidFill>
                <a:srgbClr val="447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4926A831-C8C2-C8CA-23F1-66F236725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892" y="1100518"/>
            <a:ext cx="8583444" cy="5287582"/>
          </a:xfrm>
        </p:spPr>
        <p:txBody>
          <a:bodyPr>
            <a:noAutofit/>
          </a:bodyPr>
          <a:lstStyle/>
          <a:p>
            <a:pPr marL="0" indent="28800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然而，机器学习模型不会仅仅训练一次，大量的工作实际上是对各种超参数进行调优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——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采用不同的参数进行模型训练，从而获得最佳参数并得到最佳的模型。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28800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28800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28800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28800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000" dirty="0"/>
              <a:t>​</a:t>
            </a:r>
            <a:r>
              <a:rPr lang="en-US" altLang="zh-CN" sz="2000" dirty="0"/>
              <a:t>C​</a:t>
            </a:r>
            <a:r>
              <a:rPr lang="zh-CN" altLang="en-US" sz="2000" dirty="0"/>
              <a:t>：惩罚系数，默认</a:t>
            </a:r>
            <a:r>
              <a:rPr lang="en-US" altLang="zh-CN" sz="2000" dirty="0"/>
              <a:t>1.0</a:t>
            </a:r>
            <a:r>
              <a:rPr lang="zh-CN" altLang="en-US" sz="2000" dirty="0"/>
              <a:t>，</a:t>
            </a:r>
            <a:r>
              <a:rPr lang="en-US" altLang="zh-CN" sz="2000" dirty="0"/>
              <a:t>C</a:t>
            </a:r>
            <a:r>
              <a:rPr lang="zh-CN" altLang="en-US" sz="2000" dirty="0"/>
              <a:t>越大，分类越严格，不能有错误；</a:t>
            </a:r>
            <a:r>
              <a:rPr lang="en-US" altLang="zh-CN" sz="2000" dirty="0"/>
              <a:t>C</a:t>
            </a:r>
            <a:r>
              <a:rPr lang="zh-CN" altLang="en-US" sz="2000" dirty="0"/>
              <a:t>越小，意味着有更大的错误容忍度。；</a:t>
            </a:r>
          </a:p>
          <a:p>
            <a:r>
              <a:rPr lang="zh-CN" altLang="en-US" sz="2000" dirty="0"/>
              <a:t>​</a:t>
            </a:r>
            <a:r>
              <a:rPr lang="en-US" altLang="zh-CN" sz="2000" dirty="0"/>
              <a:t>kernel​</a:t>
            </a:r>
            <a:r>
              <a:rPr lang="zh-CN" altLang="en-US" sz="2000" dirty="0"/>
              <a:t>：核函数（默认</a:t>
            </a:r>
            <a:r>
              <a:rPr lang="en-US" altLang="zh-CN" sz="2000" dirty="0"/>
              <a:t>'</a:t>
            </a:r>
            <a:r>
              <a:rPr lang="en-US" altLang="zh-CN" sz="2000" dirty="0" err="1"/>
              <a:t>rbf</a:t>
            </a:r>
            <a:r>
              <a:rPr lang="en-US" altLang="zh-CN" sz="2000" dirty="0"/>
              <a:t>'</a:t>
            </a:r>
            <a:r>
              <a:rPr lang="zh-CN" altLang="en-US" sz="2000" dirty="0"/>
              <a:t>，可选</a:t>
            </a:r>
            <a:r>
              <a:rPr lang="en-US" altLang="zh-CN" sz="2000" dirty="0"/>
              <a:t>'linear'</a:t>
            </a:r>
            <a:r>
              <a:rPr lang="zh-CN" altLang="en-US" sz="2000" dirty="0"/>
              <a:t>（线性核）、</a:t>
            </a:r>
            <a:r>
              <a:rPr lang="en-US" altLang="zh-CN" sz="2000" dirty="0"/>
              <a:t>'poly'</a:t>
            </a:r>
            <a:r>
              <a:rPr lang="zh-CN" altLang="en-US" sz="2000" dirty="0"/>
              <a:t>（多项式核）等）；</a:t>
            </a:r>
          </a:p>
          <a:p>
            <a:r>
              <a:rPr lang="zh-CN" altLang="en-US" sz="2000" dirty="0"/>
              <a:t>​</a:t>
            </a:r>
            <a:r>
              <a:rPr lang="en-US" altLang="zh-CN" sz="2000" dirty="0"/>
              <a:t>gamma/​γ</a:t>
            </a:r>
            <a:r>
              <a:rPr lang="zh-CN" altLang="en-US" sz="2000" dirty="0"/>
              <a:t>：</a:t>
            </a:r>
            <a:r>
              <a:rPr lang="en-US" altLang="zh-CN" sz="2000" dirty="0"/>
              <a:t>RBF</a:t>
            </a:r>
            <a:r>
              <a:rPr lang="zh-CN" altLang="en-US" sz="2000" dirty="0"/>
              <a:t>核的带宽参数（控制核函数的影响力范围）。</a:t>
            </a:r>
            <a:r>
              <a:rPr lang="en-US" altLang="zh-CN" sz="2000" dirty="0"/>
              <a:t>γ</a:t>
            </a:r>
            <a:r>
              <a:rPr lang="zh-CN" altLang="en-US" sz="2000" dirty="0"/>
              <a:t>值越大映射的维度越高，训练的结果越好，但是越容易引起过拟合，即泛化能力低。</a:t>
            </a:r>
          </a:p>
          <a:p>
            <a:pPr marL="0" indent="288000">
              <a:lnSpc>
                <a:spcPct val="150000"/>
              </a:lnSpc>
              <a:spcBef>
                <a:spcPts val="0"/>
              </a:spcBef>
              <a:buNone/>
            </a:pPr>
            <a:endParaRPr lang="zh-CN" altLang="en-US" sz="2000" b="1" dirty="0">
              <a:solidFill>
                <a:srgbClr val="FF0000"/>
              </a:solidFill>
              <a:highlight>
                <a:srgbClr val="FFFF00"/>
              </a:highligh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DB4D81-1709-88CA-B8FC-E84992345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46" y="2685197"/>
            <a:ext cx="7855608" cy="148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48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A8879-9B43-5DC2-E21A-B1AF19024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1C609280-305D-1DCE-14BC-DC367C09A80D}"/>
              </a:ext>
            </a:extLst>
          </p:cNvPr>
          <p:cNvSpPr/>
          <p:nvPr/>
        </p:nvSpPr>
        <p:spPr>
          <a:xfrm rot="16200000" flipV="1">
            <a:off x="8334686" y="622296"/>
            <a:ext cx="27000" cy="964883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0" name="矩形 1">
            <a:extLst>
              <a:ext uri="{FF2B5EF4-FFF2-40B4-BE49-F238E27FC236}">
                <a16:creationId xmlns:a16="http://schemas.microsoft.com/office/drawing/2014/main" id="{C1D14AD0-EF09-BB8A-289F-A58B1BCDB8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88913"/>
            <a:ext cx="131722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文本框 10">
            <a:extLst>
              <a:ext uri="{FF2B5EF4-FFF2-40B4-BE49-F238E27FC236}">
                <a16:creationId xmlns:a16="http://schemas.microsoft.com/office/drawing/2014/main" id="{4F58C045-6A8A-7834-687B-5E9E2B6F57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298" y="-168140"/>
            <a:ext cx="635864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/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/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RBF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核函数超参数调优	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/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endParaRPr lang="zh-CN" altLang="en-US" sz="2000" b="1" dirty="0">
              <a:solidFill>
                <a:srgbClr val="4472C4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EB886A8-3EAF-0D6B-4669-F975CC2934C3}"/>
              </a:ext>
            </a:extLst>
          </p:cNvPr>
          <p:cNvSpPr txBox="1"/>
          <p:nvPr/>
        </p:nvSpPr>
        <p:spPr>
          <a:xfrm>
            <a:off x="528246" y="619441"/>
            <a:ext cx="66701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altLang="zh-CN" sz="20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</a:t>
            </a:r>
            <a:r>
              <a:rPr lang="en-US" altLang="zh-CN" sz="20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 </a:t>
            </a:r>
            <a:r>
              <a:rPr lang="zh-CN" altLang="en-US" sz="20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en-US" altLang="zh-CN" sz="20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γ</a:t>
            </a:r>
            <a:r>
              <a:rPr lang="zh-CN" altLang="en-US" sz="20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的参数范围后进行交叉验证</a:t>
            </a:r>
            <a:r>
              <a:rPr lang="en-US" altLang="zh-CN" sz="20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zh-CN" altLang="en-US" sz="2000" b="1" dirty="0">
              <a:solidFill>
                <a:srgbClr val="447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6986E5EF-BBAC-8463-9F19-C5A61B17B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892" y="1100518"/>
            <a:ext cx="8583444" cy="4106482"/>
          </a:xfrm>
        </p:spPr>
        <p:txBody>
          <a:bodyPr>
            <a:noAutofit/>
          </a:bodyPr>
          <a:lstStyle/>
          <a:p>
            <a:pPr marL="0" indent="28800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使用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GridSearchCV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函数进行超参数选择。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5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折交叉验证，并对数据进行了打乱。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gamma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有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个候选值，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C 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有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个候选值，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3·2=6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种组合，每种组合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5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折交叉验证，共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6·5=30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次模型训练。训练耗费约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40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分钟。</a:t>
            </a:r>
            <a:endParaRPr lang="zh-CN" altLang="en-US" sz="2000" b="1" dirty="0">
              <a:solidFill>
                <a:srgbClr val="FF0000"/>
              </a:solidFill>
              <a:highlight>
                <a:srgbClr val="FFFF00"/>
              </a:highligh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C71B63-83E8-2B46-330C-8987D3CDB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44470"/>
            <a:ext cx="6569942" cy="421353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8DE081F-C2C3-6106-746A-19452FC1C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9627" y="2576141"/>
            <a:ext cx="10394482" cy="187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64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23D645-1611-3053-450F-0F1C8EE4F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6CCD6D2D-CEF5-DE9C-BE4F-85179883E52D}"/>
              </a:ext>
            </a:extLst>
          </p:cNvPr>
          <p:cNvSpPr/>
          <p:nvPr/>
        </p:nvSpPr>
        <p:spPr>
          <a:xfrm rot="16200000" flipV="1">
            <a:off x="8334686" y="622296"/>
            <a:ext cx="27000" cy="964883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0" name="矩形 1">
            <a:extLst>
              <a:ext uri="{FF2B5EF4-FFF2-40B4-BE49-F238E27FC236}">
                <a16:creationId xmlns:a16="http://schemas.microsoft.com/office/drawing/2014/main" id="{21620AF2-0F2F-5240-DC51-840DDE261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88913"/>
            <a:ext cx="131722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文本框 10">
            <a:extLst>
              <a:ext uri="{FF2B5EF4-FFF2-40B4-BE49-F238E27FC236}">
                <a16:creationId xmlns:a16="http://schemas.microsoft.com/office/drawing/2014/main" id="{AB756E70-B8C5-6676-D6E8-EF03129323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298" y="-168140"/>
            <a:ext cx="635864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/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/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RBF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核函数超参数调优	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/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endParaRPr lang="zh-CN" altLang="en-US" sz="2000" b="1" dirty="0">
              <a:solidFill>
                <a:srgbClr val="4472C4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9DCAD35-50B9-2050-626F-1040FCCE4C60}"/>
              </a:ext>
            </a:extLst>
          </p:cNvPr>
          <p:cNvSpPr txBox="1"/>
          <p:nvPr/>
        </p:nvSpPr>
        <p:spPr>
          <a:xfrm>
            <a:off x="528246" y="619441"/>
            <a:ext cx="66701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altLang="zh-CN" sz="20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交叉验证结果</a:t>
            </a:r>
          </a:p>
        </p:txBody>
      </p:sp>
      <p:pic>
        <p:nvPicPr>
          <p:cNvPr id="3" name="内容占位符 2">
            <a:extLst>
              <a:ext uri="{FF2B5EF4-FFF2-40B4-BE49-F238E27FC236}">
                <a16:creationId xmlns:a16="http://schemas.microsoft.com/office/drawing/2014/main" id="{9EDDA685-8AFF-E5A7-2867-EBB1E3734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7558" y="1329835"/>
            <a:ext cx="7707742" cy="490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543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706A9-32EB-AF9E-E43B-E79E5EF24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D4CA2564-4A9C-17BB-D1FA-BA0F80609006}"/>
              </a:ext>
            </a:extLst>
          </p:cNvPr>
          <p:cNvSpPr/>
          <p:nvPr/>
        </p:nvSpPr>
        <p:spPr>
          <a:xfrm rot="16200000" flipV="1">
            <a:off x="8334686" y="622296"/>
            <a:ext cx="27000" cy="964883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0" name="矩形 1">
            <a:extLst>
              <a:ext uri="{FF2B5EF4-FFF2-40B4-BE49-F238E27FC236}">
                <a16:creationId xmlns:a16="http://schemas.microsoft.com/office/drawing/2014/main" id="{5684498C-436B-4FAC-F76E-FFCED76085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88913"/>
            <a:ext cx="131722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文本框 10">
            <a:extLst>
              <a:ext uri="{FF2B5EF4-FFF2-40B4-BE49-F238E27FC236}">
                <a16:creationId xmlns:a16="http://schemas.microsoft.com/office/drawing/2014/main" id="{EB036E64-1E2E-54FE-A8FA-D97E344A16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298" y="-168140"/>
            <a:ext cx="635864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/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/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RBF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核函数超参数调优	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/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endParaRPr lang="zh-CN" altLang="en-US" sz="2000" b="1" dirty="0">
              <a:solidFill>
                <a:srgbClr val="4472C4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0747A3D-5D82-7262-E9E1-ADBDA72FBA11}"/>
              </a:ext>
            </a:extLst>
          </p:cNvPr>
          <p:cNvSpPr txBox="1"/>
          <p:nvPr/>
        </p:nvSpPr>
        <p:spPr>
          <a:xfrm>
            <a:off x="528246" y="619441"/>
            <a:ext cx="66701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altLang="zh-CN" sz="20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交叉验证结果绘制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C163AFA-8D15-CA5F-C644-F38EBE1F3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28883"/>
          <a:stretch>
            <a:fillRect/>
          </a:stretch>
        </p:blipFill>
        <p:spPr>
          <a:xfrm>
            <a:off x="-1254886" y="2101423"/>
            <a:ext cx="10445750" cy="480523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F11BBBC-31F2-6852-2EBE-7A559639AD76}"/>
              </a:ext>
            </a:extLst>
          </p:cNvPr>
          <p:cNvSpPr txBox="1"/>
          <p:nvPr/>
        </p:nvSpPr>
        <p:spPr>
          <a:xfrm>
            <a:off x="-38380" y="839238"/>
            <a:ext cx="10845254" cy="1483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ts val="2200"/>
              </a:lnSpc>
              <a:buFont typeface="Wingdings" panose="05000000000000000000" pitchFamily="2" charset="2"/>
              <a:buChar char=""/>
            </a:pPr>
            <a:r>
              <a:rPr lang="zh-CN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当γ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=0.01 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时，模型的准确率很低，只有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76% 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左右。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>
              <a:lnSpc>
                <a:spcPts val="2200"/>
              </a:lnSpc>
              <a:buFont typeface="Wingdings" panose="05000000000000000000" pitchFamily="2" charset="2"/>
              <a:buChar char=""/>
            </a:pPr>
            <a:r>
              <a:rPr lang="zh-CN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当</a:t>
            </a:r>
            <a:r>
              <a:rPr lang="zh-CN" altLang="zh-CN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γ</a:t>
            </a:r>
            <a:r>
              <a:rPr lang="en-US" altLang="zh-CN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=0.001 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时，模型在训练集与测试集的准确率</a:t>
            </a:r>
            <a:r>
              <a:rPr lang="zh-CN" altLang="zh-CN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最高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b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zh-CN" altLang="zh-CN" sz="18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同时两者的曲线趋向平行，没有产生过拟合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ts val="2200"/>
              </a:lnSpc>
              <a:buFont typeface="Wingdings" panose="05000000000000000000" pitchFamily="2" charset="2"/>
              <a:buChar char=""/>
            </a:pPr>
            <a:r>
              <a:rPr lang="zh-CN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当γ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=0.0001 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时，模型的准确率并没有提升，训练集曲线相对偏离，有出现过拟合的趋势。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lnSpc>
                <a:spcPts val="2200"/>
              </a:lnSpc>
              <a:buNone/>
            </a:pPr>
            <a:r>
              <a:rPr lang="zh-CN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因此，γ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=0.001 </a:t>
            </a:r>
            <a:r>
              <a:rPr lang="zh-CN" altLang="zh-CN" sz="1800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是当前最佳超参数。</a:t>
            </a: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387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28749-6918-6B2C-9227-8F9936FBF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21D0B80A-F0E2-4763-FE79-D11A616C753A}"/>
              </a:ext>
            </a:extLst>
          </p:cNvPr>
          <p:cNvSpPr/>
          <p:nvPr/>
        </p:nvSpPr>
        <p:spPr>
          <a:xfrm rot="16200000" flipV="1">
            <a:off x="8334686" y="622296"/>
            <a:ext cx="27000" cy="964883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0" name="矩形 1">
            <a:extLst>
              <a:ext uri="{FF2B5EF4-FFF2-40B4-BE49-F238E27FC236}">
                <a16:creationId xmlns:a16="http://schemas.microsoft.com/office/drawing/2014/main" id="{A3BD182D-5C55-E8B4-9ED5-E129A3B5AB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88913"/>
            <a:ext cx="131722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文本框 10">
            <a:extLst>
              <a:ext uri="{FF2B5EF4-FFF2-40B4-BE49-F238E27FC236}">
                <a16:creationId xmlns:a16="http://schemas.microsoft.com/office/drawing/2014/main" id="{F32D4549-DA1A-059B-34EB-92163B107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298" y="-168140"/>
            <a:ext cx="635864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/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/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RBF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核函数超参数调优	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/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endParaRPr lang="zh-CN" altLang="en-US" sz="2000" b="1" dirty="0">
              <a:solidFill>
                <a:srgbClr val="4472C4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AD26634-5B65-6806-FAF9-ECF721B6E2F0}"/>
              </a:ext>
            </a:extLst>
          </p:cNvPr>
          <p:cNvSpPr txBox="1"/>
          <p:nvPr/>
        </p:nvSpPr>
        <p:spPr>
          <a:xfrm>
            <a:off x="528246" y="619441"/>
            <a:ext cx="66701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altLang="zh-CN" sz="20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选择最佳的超参数组合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676CF15E-52DD-1AAF-99A5-99789ECA1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892" y="1100518"/>
            <a:ext cx="8583444" cy="4106482"/>
          </a:xfrm>
        </p:spPr>
        <p:txBody>
          <a:bodyPr>
            <a:noAutofit/>
          </a:bodyPr>
          <a:lstStyle/>
          <a:p>
            <a:pPr marL="0" indent="28800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调用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best_score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_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best_params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_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方法可以得到交叉验证的最佳分数和最佳超参数。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28800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000" b="1" dirty="0">
              <a:solidFill>
                <a:srgbClr val="FF0000"/>
              </a:solidFill>
              <a:highlight>
                <a:srgbClr val="FFFF00"/>
              </a:highligh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28800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000" b="1" dirty="0">
              <a:solidFill>
                <a:srgbClr val="FF0000"/>
              </a:solidFill>
              <a:highlight>
                <a:srgbClr val="FFFF00"/>
              </a:highligh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28800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000" b="1" dirty="0">
              <a:solidFill>
                <a:srgbClr val="FF0000"/>
              </a:solidFill>
              <a:highlight>
                <a:srgbClr val="FFFF00"/>
              </a:highligh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28800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000" b="1" dirty="0">
              <a:solidFill>
                <a:srgbClr val="FF0000"/>
              </a:solidFill>
              <a:highlight>
                <a:srgbClr val="FFFF00"/>
              </a:highligh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28800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000" b="1" dirty="0">
              <a:solidFill>
                <a:srgbClr val="FF0000"/>
              </a:solidFill>
              <a:highlight>
                <a:srgbClr val="FFFF00"/>
              </a:highligh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28800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2000" b="1" dirty="0">
              <a:solidFill>
                <a:srgbClr val="FF0000"/>
              </a:solidFill>
              <a:highlight>
                <a:srgbClr val="FFFF00"/>
              </a:highlight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28800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宋体" panose="02010600030101010101" pitchFamily="2" charset="-122"/>
              </a:rPr>
              <a:t>通过超参数调优后，我们得到了获取最佳结果的</a:t>
            </a:r>
            <a:r>
              <a:rPr lang="en-US" altLang="zh-CN" sz="20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宋体" panose="02010600030101010101" pitchFamily="2" charset="-122"/>
              </a:rPr>
              <a:t>γ</a:t>
            </a:r>
            <a:r>
              <a:rPr lang="zh-CN" alt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宋体" panose="02010600030101010101" pitchFamily="2" charset="-122"/>
              </a:rPr>
              <a:t>与</a:t>
            </a:r>
            <a:r>
              <a:rPr lang="en-US" altLang="zh-CN" sz="20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zh-CN" alt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宋体" panose="02010600030101010101" pitchFamily="2" charset="-122"/>
              </a:rPr>
              <a:t>值，当</a:t>
            </a:r>
            <a:r>
              <a:rPr lang="en-US" altLang="zh-CN" sz="20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宋体" panose="02010600030101010101" pitchFamily="2" charset="-122"/>
              </a:rPr>
              <a:t>C=10</a:t>
            </a:r>
            <a:r>
              <a:rPr lang="zh-CN" alt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0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宋体" panose="02010600030101010101" pitchFamily="2" charset="-122"/>
              </a:rPr>
              <a:t>γ=0.001 </a:t>
            </a:r>
            <a:r>
              <a:rPr lang="zh-CN" alt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宋体" panose="02010600030101010101" pitchFamily="2" charset="-122"/>
              </a:rPr>
              <a:t>时，模型得到了</a:t>
            </a:r>
            <a:r>
              <a:rPr lang="en-US" altLang="zh-CN" sz="20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宋体" panose="02010600030101010101" pitchFamily="2" charset="-122"/>
              </a:rPr>
              <a:t>94%</a:t>
            </a:r>
            <a:r>
              <a:rPr lang="zh-CN" alt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宋体" panose="02010600030101010101" pitchFamily="2" charset="-122"/>
              </a:rPr>
              <a:t>以上的准确率。相对于此前未制定超参数的模型提升了</a:t>
            </a:r>
            <a:r>
              <a:rPr lang="en-US" altLang="zh-CN" sz="20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宋体" panose="02010600030101010101" pitchFamily="2" charset="-122"/>
              </a:rPr>
              <a:t>1%</a:t>
            </a:r>
            <a:r>
              <a:rPr lang="zh-CN" alt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宋体" panose="02010600030101010101" pitchFamily="2" charset="-122"/>
              </a:rPr>
              <a:t>。 可以确定模型训练的超参数组合。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D7B11BD-F972-C36A-07ED-43FA4F0E8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40712"/>
            <a:ext cx="9230146" cy="21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04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8ACC4-5523-093D-2415-AC1F2D9F0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7DAE9806-157B-4F82-4886-8DCCC75F0B29}"/>
              </a:ext>
            </a:extLst>
          </p:cNvPr>
          <p:cNvSpPr/>
          <p:nvPr/>
        </p:nvSpPr>
        <p:spPr>
          <a:xfrm>
            <a:off x="2323318" y="1977307"/>
            <a:ext cx="917258" cy="917258"/>
          </a:xfrm>
          <a:prstGeom prst="ellipse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F4439886-CDCA-6948-7D55-43E5C92B38E5}"/>
              </a:ext>
            </a:extLst>
          </p:cNvPr>
          <p:cNvSpPr/>
          <p:nvPr/>
        </p:nvSpPr>
        <p:spPr>
          <a:xfrm rot="16200000" flipV="1">
            <a:off x="2976563" y="1605439"/>
            <a:ext cx="738664" cy="6689408"/>
          </a:xfrm>
          <a:prstGeom prst="rect">
            <a:avLst/>
          </a:prstGeom>
          <a:gradFill>
            <a:gsLst>
              <a:gs pos="53000">
                <a:srgbClr val="0065B3">
                  <a:alpha val="36000"/>
                </a:srgbClr>
              </a:gs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7" name="文本框 9">
            <a:extLst>
              <a:ext uri="{FF2B5EF4-FFF2-40B4-BE49-F238E27FC236}">
                <a16:creationId xmlns:a16="http://schemas.microsoft.com/office/drawing/2014/main" id="{DB0EBDAE-A8BD-59AE-FAE2-C896D79C1CF5}"/>
              </a:ext>
            </a:extLst>
          </p:cNvPr>
          <p:cNvSpPr txBox="1"/>
          <p:nvPr/>
        </p:nvSpPr>
        <p:spPr>
          <a:xfrm>
            <a:off x="603115" y="3054283"/>
            <a:ext cx="8103140" cy="8540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zh-CN" altLang="en-US" sz="4950" b="1" dirty="0">
                <a:solidFill>
                  <a:srgbClr val="5B9BD5">
                    <a:lumMod val="50000"/>
                  </a:srgbClr>
                </a:solidFill>
                <a:cs typeface="+mn-ea"/>
                <a:sym typeface="+mn-lt"/>
              </a:rPr>
              <a:t>程序功能展示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4ED6A5E-7C47-0705-04A5-C4D3154A2EA8}"/>
              </a:ext>
            </a:extLst>
          </p:cNvPr>
          <p:cNvSpPr/>
          <p:nvPr/>
        </p:nvSpPr>
        <p:spPr>
          <a:xfrm>
            <a:off x="2364752" y="2010169"/>
            <a:ext cx="917258" cy="917258"/>
          </a:xfrm>
          <a:prstGeom prst="ellipse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24AC99B-CC37-B771-7B52-E95B6AE1E17F}"/>
              </a:ext>
            </a:extLst>
          </p:cNvPr>
          <p:cNvSpPr txBox="1"/>
          <p:nvPr/>
        </p:nvSpPr>
        <p:spPr>
          <a:xfrm>
            <a:off x="1305096" y="2122551"/>
            <a:ext cx="1935480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85800">
              <a:defRPr/>
            </a:pPr>
            <a:r>
              <a:rPr lang="en-US" altLang="zh-CN" sz="3300" dirty="0">
                <a:solidFill>
                  <a:srgbClr val="1F4E79"/>
                </a:solidFill>
                <a:cs typeface="+mn-ea"/>
                <a:sym typeface="+mn-lt"/>
              </a:rPr>
              <a:t>Part</a:t>
            </a:r>
            <a:r>
              <a:rPr lang="en-US" altLang="zh-CN" sz="33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  </a:t>
            </a:r>
            <a:r>
              <a:rPr lang="en-US" altLang="zh-CN" sz="4050" b="1" dirty="0">
                <a:solidFill>
                  <a:prstClr val="white"/>
                </a:solidFill>
                <a:cs typeface="+mn-ea"/>
                <a:sym typeface="+mn-lt"/>
              </a:rPr>
              <a:t>04</a:t>
            </a:r>
            <a:endParaRPr lang="en-US" altLang="zh-CN" sz="3300" b="1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6" name="流程图: 接点 15">
            <a:extLst>
              <a:ext uri="{FF2B5EF4-FFF2-40B4-BE49-F238E27FC236}">
                <a16:creationId xmlns:a16="http://schemas.microsoft.com/office/drawing/2014/main" id="{3989D7B4-5CA8-E247-4D1A-8F1B201D61D5}"/>
              </a:ext>
            </a:extLst>
          </p:cNvPr>
          <p:cNvSpPr/>
          <p:nvPr/>
        </p:nvSpPr>
        <p:spPr>
          <a:xfrm flipV="1">
            <a:off x="7699151" y="958243"/>
            <a:ext cx="810000" cy="81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7" name="流程图: 接点 16">
            <a:extLst>
              <a:ext uri="{FF2B5EF4-FFF2-40B4-BE49-F238E27FC236}">
                <a16:creationId xmlns:a16="http://schemas.microsoft.com/office/drawing/2014/main" id="{7FC892BB-33A2-E55E-662D-E45329A4E9C3}"/>
              </a:ext>
            </a:extLst>
          </p:cNvPr>
          <p:cNvSpPr/>
          <p:nvPr/>
        </p:nvSpPr>
        <p:spPr>
          <a:xfrm flipV="1">
            <a:off x="7760588" y="958243"/>
            <a:ext cx="810000" cy="81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8" name="流程图: 接点 17">
            <a:extLst>
              <a:ext uri="{FF2B5EF4-FFF2-40B4-BE49-F238E27FC236}">
                <a16:creationId xmlns:a16="http://schemas.microsoft.com/office/drawing/2014/main" id="{467EE55D-FEBC-5667-FBE2-C7DDD3771DB8}"/>
              </a:ext>
            </a:extLst>
          </p:cNvPr>
          <p:cNvSpPr/>
          <p:nvPr/>
        </p:nvSpPr>
        <p:spPr>
          <a:xfrm flipV="1">
            <a:off x="8447715" y="1582549"/>
            <a:ext cx="540000" cy="54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9" name="流程图: 接点 18">
            <a:extLst>
              <a:ext uri="{FF2B5EF4-FFF2-40B4-BE49-F238E27FC236}">
                <a16:creationId xmlns:a16="http://schemas.microsoft.com/office/drawing/2014/main" id="{A7E58B2E-56CD-EBCA-8138-F44293938A90}"/>
              </a:ext>
            </a:extLst>
          </p:cNvPr>
          <p:cNvSpPr/>
          <p:nvPr/>
        </p:nvSpPr>
        <p:spPr>
          <a:xfrm flipV="1">
            <a:off x="8509151" y="1582549"/>
            <a:ext cx="540000" cy="54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50556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>
            <a:extLst>
              <a:ext uri="{FF2B5EF4-FFF2-40B4-BE49-F238E27FC236}">
                <a16:creationId xmlns:a16="http://schemas.microsoft.com/office/drawing/2014/main" id="{63E4D7E3-BC65-B1D7-EC92-C7A995F0F5F5}"/>
              </a:ext>
            </a:extLst>
          </p:cNvPr>
          <p:cNvSpPr txBox="1"/>
          <p:nvPr/>
        </p:nvSpPr>
        <p:spPr>
          <a:xfrm>
            <a:off x="-643749" y="2071881"/>
            <a:ext cx="3556000" cy="14773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9600" b="1" dirty="0" err="1">
                <a:ln w="12700">
                  <a:noFill/>
                </a:ln>
                <a:solidFill>
                  <a:srgbClr val="245AFA">
                    <a:alpha val="100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HelloFont WenYiHei"/>
              </a:rPr>
              <a:t>目录</a:t>
            </a:r>
            <a:endParaRPr kumimoji="1" lang="zh-CN" altLang="en-US" sz="1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446CA548-6145-D101-ED1A-AF4C7BA7CB7E}"/>
              </a:ext>
            </a:extLst>
          </p:cNvPr>
          <p:cNvSpPr txBox="1"/>
          <p:nvPr/>
        </p:nvSpPr>
        <p:spPr>
          <a:xfrm>
            <a:off x="0" y="3429000"/>
            <a:ext cx="2509024" cy="5539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dist"/>
            <a:r>
              <a:rPr kumimoji="1" lang="en-US" altLang="zh-CN" sz="3600" dirty="0">
                <a:ln w="12700">
                  <a:solidFill>
                    <a:srgbClr val="FF6B6B">
                      <a:alpha val="50000"/>
                    </a:srgbClr>
                  </a:solidFill>
                </a:ln>
                <a:noFill/>
                <a:latin typeface="HelloFont WenYiHei"/>
                <a:ea typeface="HelloFont WenYiHei"/>
              </a:rPr>
              <a:t>CONTENT</a:t>
            </a:r>
            <a:endParaRPr kumimoji="1" lang="zh-CN" altLang="en-US" sz="3600" dirty="0">
              <a:ln w="12700">
                <a:solidFill>
                  <a:srgbClr val="FF6B6B">
                    <a:alpha val="50000"/>
                  </a:srgbClr>
                </a:solidFill>
              </a:ln>
              <a:noFill/>
              <a:latin typeface="HelloFont WenYiHei"/>
              <a:ea typeface="HelloFont WenYiHei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057643C3-A7AC-FE89-D83B-8C23E17D5949}"/>
              </a:ext>
            </a:extLst>
          </p:cNvPr>
          <p:cNvSpPr txBox="1"/>
          <p:nvPr/>
        </p:nvSpPr>
        <p:spPr>
          <a:xfrm>
            <a:off x="222329" y="0"/>
            <a:ext cx="4784571" cy="6858000"/>
          </a:xfrm>
          <a:custGeom>
            <a:avLst/>
            <a:gdLst>
              <a:gd name="connsiteX0" fmla="*/ 0 w 4840504"/>
              <a:gd name="connsiteY0" fmla="*/ 0 h 6858000"/>
              <a:gd name="connsiteX1" fmla="*/ 3795782 w 4840504"/>
              <a:gd name="connsiteY1" fmla="*/ 0 h 6858000"/>
              <a:gd name="connsiteX2" fmla="*/ 3950537 w 4840504"/>
              <a:gd name="connsiteY2" fmla="*/ 241394 h 6858000"/>
              <a:gd name="connsiteX3" fmla="*/ 4840504 w 4840504"/>
              <a:gd name="connsiteY3" fmla="*/ 3429000 h 6858000"/>
              <a:gd name="connsiteX4" fmla="*/ 3950537 w 4840504"/>
              <a:gd name="connsiteY4" fmla="*/ 6616606 h 6858000"/>
              <a:gd name="connsiteX5" fmla="*/ 3795782 w 4840504"/>
              <a:gd name="connsiteY5" fmla="*/ 6858000 h 6858000"/>
              <a:gd name="connsiteX6" fmla="*/ 0 w 4840504"/>
              <a:gd name="connsiteY6" fmla="*/ 6858000 h 6858000"/>
              <a:gd name="connsiteX7" fmla="*/ 121508 w 4840504"/>
              <a:gd name="connsiteY7" fmla="*/ 6810091 h 6858000"/>
              <a:gd name="connsiteX8" fmla="*/ 2362645 w 4840504"/>
              <a:gd name="connsiteY8" fmla="*/ 3429000 h 6858000"/>
              <a:gd name="connsiteX9" fmla="*/ 121508 w 4840504"/>
              <a:gd name="connsiteY9" fmla="*/ 47909 h 6858000"/>
            </a:gdLst>
            <a:ahLst/>
            <a:cxnLst/>
            <a:rect l="l" t="t" r="r" b="b"/>
            <a:pathLst>
              <a:path w="4840504" h="6858000">
                <a:moveTo>
                  <a:pt x="0" y="0"/>
                </a:moveTo>
                <a:lnTo>
                  <a:pt x="3795782" y="0"/>
                </a:lnTo>
                <a:lnTo>
                  <a:pt x="3950537" y="241394"/>
                </a:lnTo>
                <a:cubicBezTo>
                  <a:pt x="4515288" y="1170849"/>
                  <a:pt x="4840504" y="2261946"/>
                  <a:pt x="4840504" y="3429000"/>
                </a:cubicBezTo>
                <a:cubicBezTo>
                  <a:pt x="4840504" y="4596055"/>
                  <a:pt x="4515288" y="5687151"/>
                  <a:pt x="3950537" y="6616606"/>
                </a:cubicBezTo>
                <a:lnTo>
                  <a:pt x="3795782" y="6858000"/>
                </a:lnTo>
                <a:lnTo>
                  <a:pt x="0" y="6858000"/>
                </a:lnTo>
                <a:lnTo>
                  <a:pt x="121508" y="6810091"/>
                </a:lnTo>
                <a:cubicBezTo>
                  <a:pt x="1438530" y="6253038"/>
                  <a:pt x="2362645" y="4948938"/>
                  <a:pt x="2362645" y="3429000"/>
                </a:cubicBezTo>
                <a:cubicBezTo>
                  <a:pt x="2362645" y="1909062"/>
                  <a:pt x="1438530" y="604963"/>
                  <a:pt x="121508" y="47909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 dirty="0"/>
          </a:p>
        </p:txBody>
      </p:sp>
      <p:sp>
        <p:nvSpPr>
          <p:cNvPr id="32" name="标题 1">
            <a:extLst>
              <a:ext uri="{FF2B5EF4-FFF2-40B4-BE49-F238E27FC236}">
                <a16:creationId xmlns:a16="http://schemas.microsoft.com/office/drawing/2014/main" id="{0FAB1F4C-3FD8-1CDB-DEC5-FE6838764B18}"/>
              </a:ext>
            </a:extLst>
          </p:cNvPr>
          <p:cNvSpPr txBox="1"/>
          <p:nvPr/>
        </p:nvSpPr>
        <p:spPr>
          <a:xfrm>
            <a:off x="6355348" y="897492"/>
            <a:ext cx="2340201" cy="7770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 kumimoji="1" lang="en-US" altLang="zh-CN" sz="2200" b="1" dirty="0" err="1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r>
              <a:rPr kumimoji="1" lang="zh-CN" altLang="en-US" sz="2200" b="1" dirty="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kumimoji="1" lang="en-US" altLang="zh-CN" sz="2200" b="1" dirty="0" err="1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minst</a:t>
            </a:r>
            <a:r>
              <a:rPr kumimoji="1" lang="zh-CN" altLang="en-US" sz="2200" b="1" dirty="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kumimoji="1" lang="en-US" altLang="zh-CN" sz="2200" b="1" dirty="0">
              <a:ln w="12700">
                <a:noFill/>
              </a:ln>
              <a:solidFill>
                <a:srgbClr val="595959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标题 1">
            <a:extLst>
              <a:ext uri="{FF2B5EF4-FFF2-40B4-BE49-F238E27FC236}">
                <a16:creationId xmlns:a16="http://schemas.microsoft.com/office/drawing/2014/main" id="{8DA7A477-666A-2FD2-EC5A-3C36A17BCE7B}"/>
              </a:ext>
            </a:extLst>
          </p:cNvPr>
          <p:cNvSpPr txBox="1"/>
          <p:nvPr/>
        </p:nvSpPr>
        <p:spPr>
          <a:xfrm>
            <a:off x="5519287" y="919264"/>
            <a:ext cx="588495" cy="588495"/>
          </a:xfrm>
          <a:prstGeom prst="roundRect">
            <a:avLst>
              <a:gd name="adj" fmla="val 18500"/>
            </a:avLst>
          </a:prstGeom>
          <a:solidFill>
            <a:schemeClr val="accent1">
              <a:lumMod val="75000"/>
            </a:schemeClr>
          </a:solidFill>
          <a:ln w="12700" cap="flat">
            <a:solidFill>
              <a:schemeClr val="bg1"/>
            </a:solidFill>
            <a:miter/>
          </a:ln>
          <a:effectLst>
            <a:outerShdw blurRad="152400" dist="38100" dir="5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2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01</a:t>
            </a:r>
            <a:endParaRPr kumimoji="1" lang="zh-CN" altLang="en-US" dirty="0"/>
          </a:p>
        </p:txBody>
      </p:sp>
      <p:sp>
        <p:nvSpPr>
          <p:cNvPr id="34" name="标题 1">
            <a:extLst>
              <a:ext uri="{FF2B5EF4-FFF2-40B4-BE49-F238E27FC236}">
                <a16:creationId xmlns:a16="http://schemas.microsoft.com/office/drawing/2014/main" id="{2D94F373-F507-49BA-D834-6C8578C410CC}"/>
              </a:ext>
            </a:extLst>
          </p:cNvPr>
          <p:cNvSpPr txBox="1"/>
          <p:nvPr/>
        </p:nvSpPr>
        <p:spPr>
          <a:xfrm>
            <a:off x="6389856" y="2211929"/>
            <a:ext cx="2788654" cy="7770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 kumimoji="1" lang="zh-CN" altLang="en-US" sz="2200" b="1" dirty="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数据集获取与处理</a:t>
            </a:r>
          </a:p>
        </p:txBody>
      </p:sp>
      <p:sp>
        <p:nvSpPr>
          <p:cNvPr id="35" name="标题 1">
            <a:extLst>
              <a:ext uri="{FF2B5EF4-FFF2-40B4-BE49-F238E27FC236}">
                <a16:creationId xmlns:a16="http://schemas.microsoft.com/office/drawing/2014/main" id="{BCBD3CDE-A4CF-95AB-C7B6-2A33E507D974}"/>
              </a:ext>
            </a:extLst>
          </p:cNvPr>
          <p:cNvSpPr txBox="1"/>
          <p:nvPr/>
        </p:nvSpPr>
        <p:spPr>
          <a:xfrm>
            <a:off x="5536542" y="2252659"/>
            <a:ext cx="588495" cy="588495"/>
          </a:xfrm>
          <a:prstGeom prst="roundRect">
            <a:avLst>
              <a:gd name="adj" fmla="val 18500"/>
            </a:avLst>
          </a:prstGeom>
          <a:solidFill>
            <a:schemeClr val="accent1">
              <a:lumMod val="75000"/>
            </a:schemeClr>
          </a:solidFill>
          <a:ln w="12700" cap="flat">
            <a:solidFill>
              <a:schemeClr val="bg1"/>
            </a:solidFill>
            <a:miter/>
          </a:ln>
          <a:effectLst>
            <a:outerShdw blurRad="152400" dist="38100" dir="5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02</a:t>
            </a:r>
            <a:endParaRPr kumimoji="1" lang="zh-CN" altLang="en-US"/>
          </a:p>
        </p:txBody>
      </p:sp>
      <p:sp>
        <p:nvSpPr>
          <p:cNvPr id="36" name="标题 1">
            <a:extLst>
              <a:ext uri="{FF2B5EF4-FFF2-40B4-BE49-F238E27FC236}">
                <a16:creationId xmlns:a16="http://schemas.microsoft.com/office/drawing/2014/main" id="{BBA84480-4949-FFD6-2FBA-03D4161D0DD5}"/>
              </a:ext>
            </a:extLst>
          </p:cNvPr>
          <p:cNvSpPr txBox="1"/>
          <p:nvPr/>
        </p:nvSpPr>
        <p:spPr>
          <a:xfrm>
            <a:off x="6355346" y="3526367"/>
            <a:ext cx="2788654" cy="7770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 kumimoji="1" lang="zh-CN" altLang="en-US" sz="2200" b="1" dirty="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kumimoji="1" lang="en-US" altLang="zh-CN" sz="2200" b="1" dirty="0" err="1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jupyter</a:t>
            </a:r>
            <a:r>
              <a:rPr kumimoji="1" lang="zh-CN" altLang="en-US" sz="2200" b="1" dirty="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上对比核函数性能与超参数调优</a:t>
            </a:r>
            <a:endParaRPr kumimoji="1" lang="en-US" altLang="zh-CN" sz="2200" b="1" dirty="0">
              <a:ln w="12700">
                <a:noFill/>
              </a:ln>
              <a:solidFill>
                <a:srgbClr val="595959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标题 1">
            <a:extLst>
              <a:ext uri="{FF2B5EF4-FFF2-40B4-BE49-F238E27FC236}">
                <a16:creationId xmlns:a16="http://schemas.microsoft.com/office/drawing/2014/main" id="{90AD1F24-2C1A-0866-E3DA-5625E0B2B3E8}"/>
              </a:ext>
            </a:extLst>
          </p:cNvPr>
          <p:cNvSpPr txBox="1"/>
          <p:nvPr/>
        </p:nvSpPr>
        <p:spPr>
          <a:xfrm>
            <a:off x="5519287" y="3593639"/>
            <a:ext cx="588495" cy="588495"/>
          </a:xfrm>
          <a:prstGeom prst="roundRect">
            <a:avLst>
              <a:gd name="adj" fmla="val 18500"/>
            </a:avLst>
          </a:prstGeom>
          <a:solidFill>
            <a:schemeClr val="accent1">
              <a:lumMod val="75000"/>
            </a:schemeClr>
          </a:solidFill>
          <a:ln w="12700" cap="flat">
            <a:solidFill>
              <a:schemeClr val="bg1"/>
            </a:solidFill>
            <a:miter/>
          </a:ln>
          <a:effectLst>
            <a:outerShdw blurRad="152400" dist="38100" dir="5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03</a:t>
            </a:r>
            <a:endParaRPr kumimoji="1" lang="zh-CN" altLang="en-US"/>
          </a:p>
        </p:txBody>
      </p:sp>
      <p:sp>
        <p:nvSpPr>
          <p:cNvPr id="38" name="标题 1">
            <a:extLst>
              <a:ext uri="{FF2B5EF4-FFF2-40B4-BE49-F238E27FC236}">
                <a16:creationId xmlns:a16="http://schemas.microsoft.com/office/drawing/2014/main" id="{FA4A579A-974B-D4B5-4481-74A35A364814}"/>
              </a:ext>
            </a:extLst>
          </p:cNvPr>
          <p:cNvSpPr txBox="1"/>
          <p:nvPr/>
        </p:nvSpPr>
        <p:spPr>
          <a:xfrm>
            <a:off x="6355346" y="4934619"/>
            <a:ext cx="2788654" cy="7770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r>
              <a:rPr kumimoji="1" lang="zh-CN" altLang="en-US" sz="2200" b="1" dirty="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程序功能展示</a:t>
            </a:r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1BC12FFC-753B-A20B-3961-74418D7C0B82}"/>
              </a:ext>
            </a:extLst>
          </p:cNvPr>
          <p:cNvSpPr txBox="1"/>
          <p:nvPr/>
        </p:nvSpPr>
        <p:spPr>
          <a:xfrm>
            <a:off x="5519287" y="4936123"/>
            <a:ext cx="588495" cy="588495"/>
          </a:xfrm>
          <a:prstGeom prst="roundRect">
            <a:avLst>
              <a:gd name="adj" fmla="val 18500"/>
            </a:avLst>
          </a:prstGeom>
          <a:solidFill>
            <a:schemeClr val="accent1">
              <a:lumMod val="75000"/>
            </a:schemeClr>
          </a:solidFill>
          <a:ln w="12700" cap="flat">
            <a:solidFill>
              <a:schemeClr val="bg1"/>
            </a:solidFill>
            <a:miter/>
          </a:ln>
          <a:effectLst>
            <a:outerShdw blurRad="152400" dist="38100" dir="5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2400" dirty="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/>
                <a:ea typeface="OPPOSans B"/>
                <a:cs typeface="OPPOSans B"/>
              </a:rPr>
              <a:t>04</a:t>
            </a:r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FD8CA42-5197-87F3-AB21-B434451A1523}"/>
              </a:ext>
            </a:extLst>
          </p:cNvPr>
          <p:cNvSpPr txBox="1"/>
          <p:nvPr/>
        </p:nvSpPr>
        <p:spPr>
          <a:xfrm>
            <a:off x="6338091" y="6155242"/>
            <a:ext cx="2788654" cy="7770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endParaRPr kumimoji="1" lang="zh-CN" altLang="en-US" sz="2200" b="1" dirty="0">
              <a:ln w="12700">
                <a:noFill/>
              </a:ln>
              <a:solidFill>
                <a:srgbClr val="595959">
                  <a:alpha val="100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D3536-0CC2-CDA3-6BB0-1BB46F4E6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083F9C76-2628-B013-1958-2855CF8AA59E}"/>
              </a:ext>
            </a:extLst>
          </p:cNvPr>
          <p:cNvSpPr/>
          <p:nvPr/>
        </p:nvSpPr>
        <p:spPr>
          <a:xfrm rot="16200000" flipV="1">
            <a:off x="8334686" y="622296"/>
            <a:ext cx="27000" cy="964883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0" name="矩形 1">
            <a:extLst>
              <a:ext uri="{FF2B5EF4-FFF2-40B4-BE49-F238E27FC236}">
                <a16:creationId xmlns:a16="http://schemas.microsoft.com/office/drawing/2014/main" id="{2C664D8D-2660-4E8B-B875-4C55B0749F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88913"/>
            <a:ext cx="131722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文本框 10">
            <a:extLst>
              <a:ext uri="{FF2B5EF4-FFF2-40B4-BE49-F238E27FC236}">
                <a16:creationId xmlns:a16="http://schemas.microsoft.com/office/drawing/2014/main" id="{DF0331D9-20C0-F85D-9283-15E1BC6692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298" y="-168140"/>
            <a:ext cx="6358644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/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/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程序功能展示</a:t>
            </a:r>
          </a:p>
          <a:p>
            <a:pPr defTabSz="457200"/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/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endParaRPr lang="zh-CN" altLang="en-US" sz="2000" b="1" dirty="0">
              <a:solidFill>
                <a:srgbClr val="4472C4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0E48B55-5BC6-A3CA-775A-F819BF8BF026}"/>
              </a:ext>
            </a:extLst>
          </p:cNvPr>
          <p:cNvSpPr txBox="1"/>
          <p:nvPr/>
        </p:nvSpPr>
        <p:spPr>
          <a:xfrm>
            <a:off x="528246" y="619441"/>
            <a:ext cx="66701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altLang="zh-CN" sz="20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项目源代码训练模型流程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BDE6C108-28DB-A1CD-2D59-77A224240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892" y="1100519"/>
            <a:ext cx="8583444" cy="917812"/>
          </a:xfrm>
        </p:spPr>
        <p:txBody>
          <a:bodyPr>
            <a:noAutofit/>
          </a:bodyPr>
          <a:lstStyle/>
          <a:p>
            <a:pPr marL="0" indent="288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# </a:t>
            </a:r>
            <a:r>
              <a:rPr lang="zh-CN" alt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解包得训练集</a:t>
            </a:r>
            <a:r>
              <a:rPr lang="en-US" altLang="zh-CN" sz="2000" b="1" dirty="0" err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mnist_train</a:t>
            </a:r>
            <a:r>
              <a:rPr lang="en-US" altLang="zh-CN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与测试集</a:t>
            </a:r>
            <a:r>
              <a:rPr lang="en-US" altLang="zh-CN" sz="2000" b="1" dirty="0" err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mnist_test</a:t>
            </a:r>
            <a:r>
              <a:rPr lang="en-US" altLang="zh-CN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</a:p>
          <a:p>
            <a:pPr marL="0" indent="288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python get_test_data.py</a:t>
            </a:r>
          </a:p>
          <a:p>
            <a:pPr marL="0" indent="288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python get_train_data.py</a:t>
            </a:r>
          </a:p>
          <a:p>
            <a:pPr marL="0" indent="288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# </a:t>
            </a:r>
            <a:r>
              <a:rPr lang="zh-CN" alt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训练模型：读取训练集</a:t>
            </a:r>
            <a:r>
              <a:rPr lang="en-US" altLang="zh-CN" sz="2000" b="1" dirty="0" err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mnist_train</a:t>
            </a:r>
            <a:r>
              <a:rPr lang="en-US" altLang="zh-CN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图像，并以</a:t>
            </a:r>
            <a:r>
              <a:rPr lang="en-US" altLang="zh-CN" sz="20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宋体" panose="02010600030101010101" pitchFamily="2" charset="-122"/>
              </a:rPr>
              <a:t>C=10</a:t>
            </a:r>
            <a:r>
              <a:rPr lang="zh-CN" alt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0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宋体" panose="02010600030101010101" pitchFamily="2" charset="-122"/>
              </a:rPr>
              <a:t>γ=0.001</a:t>
            </a:r>
            <a:r>
              <a:rPr lang="zh-CN" altLang="en-US" sz="2000" b="1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宋体" panose="02010600030101010101" pitchFamily="2" charset="-122"/>
              </a:rPr>
              <a:t>的超参数</a:t>
            </a:r>
            <a:r>
              <a:rPr lang="zh-CN" alt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训练</a:t>
            </a:r>
            <a:r>
              <a:rPr lang="en-US" altLang="zh-CN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SVM</a:t>
            </a:r>
            <a:r>
              <a:rPr lang="zh-CN" alt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模型并保存为</a:t>
            </a:r>
            <a:r>
              <a:rPr lang="en-US" altLang="zh-CN" sz="2000" b="1" dirty="0" err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svm.model</a:t>
            </a:r>
            <a:endParaRPr lang="en-US" altLang="zh-CN" sz="20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288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python svm.py</a:t>
            </a:r>
          </a:p>
          <a:p>
            <a:pPr marL="0" indent="288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#</a:t>
            </a:r>
            <a:r>
              <a:rPr lang="zh-CN" altLang="en-US" sz="2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可视化界面，使用模型</a:t>
            </a:r>
            <a:endParaRPr lang="en-US" altLang="zh-CN" sz="20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28800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000" b="1" dirty="0">
                <a:latin typeface="楷体" panose="02010609060101010101" pitchFamily="49" charset="-122"/>
                <a:ea typeface="楷体" panose="02010609060101010101" pitchFamily="49" charset="-122"/>
              </a:rPr>
              <a:t>python predict_gui.py</a:t>
            </a:r>
          </a:p>
          <a:p>
            <a:pPr marL="0" indent="288000">
              <a:lnSpc>
                <a:spcPct val="150000"/>
              </a:lnSpc>
              <a:spcBef>
                <a:spcPts val="0"/>
              </a:spcBef>
              <a:buNone/>
            </a:pPr>
            <a:endParaRPr lang="zh-CN" altLang="en-US" sz="2000" b="1" dirty="0">
              <a:solidFill>
                <a:srgbClr val="FF0000"/>
              </a:solidFill>
              <a:highlight>
                <a:srgbClr val="FFFF00"/>
              </a:highlight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58503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A37C8-6D3A-26A7-B6CF-9E9522481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41AD33E2-980A-EEEA-75C9-84F6C6965A0B}"/>
              </a:ext>
            </a:extLst>
          </p:cNvPr>
          <p:cNvSpPr/>
          <p:nvPr/>
        </p:nvSpPr>
        <p:spPr>
          <a:xfrm rot="16200000" flipV="1">
            <a:off x="8334686" y="622296"/>
            <a:ext cx="27000" cy="964883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0" name="矩形 1">
            <a:extLst>
              <a:ext uri="{FF2B5EF4-FFF2-40B4-BE49-F238E27FC236}">
                <a16:creationId xmlns:a16="http://schemas.microsoft.com/office/drawing/2014/main" id="{466C04D5-3AAA-0E38-E70F-79D330F7A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88913"/>
            <a:ext cx="131722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文本框 10">
            <a:extLst>
              <a:ext uri="{FF2B5EF4-FFF2-40B4-BE49-F238E27FC236}">
                <a16:creationId xmlns:a16="http://schemas.microsoft.com/office/drawing/2014/main" id="{7B0737EE-65C9-F0D6-D7CE-2CA14C5E1B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298" y="-168140"/>
            <a:ext cx="6358644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/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/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程序功能展示</a:t>
            </a:r>
          </a:p>
          <a:p>
            <a:pPr defTabSz="457200"/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/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endParaRPr lang="zh-CN" altLang="en-US" sz="2000" b="1" dirty="0">
              <a:solidFill>
                <a:srgbClr val="4472C4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E132224-F181-13F4-8514-780D52DFA980}"/>
              </a:ext>
            </a:extLst>
          </p:cNvPr>
          <p:cNvSpPr txBox="1"/>
          <p:nvPr/>
        </p:nvSpPr>
        <p:spPr>
          <a:xfrm>
            <a:off x="528246" y="619441"/>
            <a:ext cx="66701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altLang="zh-CN" sz="20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6FA4E78-8B7B-F973-2147-53036884A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4182" y="1825625"/>
            <a:ext cx="779563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04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7F013-AC6A-D451-53E0-EFFB5A8F0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C78B1548-BDD6-4658-E4D0-4FF9B7838367}"/>
              </a:ext>
            </a:extLst>
          </p:cNvPr>
          <p:cNvSpPr/>
          <p:nvPr/>
        </p:nvSpPr>
        <p:spPr>
          <a:xfrm rot="16200000" flipV="1">
            <a:off x="8334686" y="622296"/>
            <a:ext cx="27000" cy="964883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0" name="矩形 1">
            <a:extLst>
              <a:ext uri="{FF2B5EF4-FFF2-40B4-BE49-F238E27FC236}">
                <a16:creationId xmlns:a16="http://schemas.microsoft.com/office/drawing/2014/main" id="{429B25C1-55EF-366F-C3CF-4F7FA2294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88913"/>
            <a:ext cx="131722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文本框 10">
            <a:extLst>
              <a:ext uri="{FF2B5EF4-FFF2-40B4-BE49-F238E27FC236}">
                <a16:creationId xmlns:a16="http://schemas.microsoft.com/office/drawing/2014/main" id="{F008E160-1846-A608-29AC-82A7EA3270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298" y="-168140"/>
            <a:ext cx="6358644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/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/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程序功能展示</a:t>
            </a:r>
          </a:p>
          <a:p>
            <a:pPr defTabSz="457200"/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/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endParaRPr lang="zh-CN" altLang="en-US" sz="2000" b="1" dirty="0">
              <a:solidFill>
                <a:srgbClr val="4472C4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B2727D2-F480-CA2E-420A-48D87154B57B}"/>
              </a:ext>
            </a:extLst>
          </p:cNvPr>
          <p:cNvSpPr txBox="1"/>
          <p:nvPr/>
        </p:nvSpPr>
        <p:spPr>
          <a:xfrm>
            <a:off x="528246" y="619441"/>
            <a:ext cx="66701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altLang="zh-CN" sz="20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</a:p>
        </p:txBody>
      </p:sp>
      <p:pic>
        <p:nvPicPr>
          <p:cNvPr id="3" name="PixPin_2025-12-16_00-15-52">
            <a:hlinkClick r:id="" action="ppaction://media"/>
            <a:extLst>
              <a:ext uri="{FF2B5EF4-FFF2-40B4-BE49-F238E27FC236}">
                <a16:creationId xmlns:a16="http://schemas.microsoft.com/office/drawing/2014/main" id="{29444951-224A-3339-55A3-FC4650C1DB3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3192" y="1118238"/>
            <a:ext cx="7634994" cy="5636050"/>
          </a:xfrm>
        </p:spPr>
      </p:pic>
    </p:spTree>
    <p:extLst>
      <p:ext uri="{BB962C8B-B14F-4D97-AF65-F5344CB8AC3E}">
        <p14:creationId xmlns:p14="http://schemas.microsoft.com/office/powerpoint/2010/main" val="4248635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4099270" y="2492898"/>
            <a:ext cx="257112" cy="5042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099271" y="2492898"/>
            <a:ext cx="1971191" cy="2471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 rot="5400000">
            <a:off x="5023182" y="3454472"/>
            <a:ext cx="2170282" cy="2471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 flipV="1">
            <a:off x="4099270" y="4158934"/>
            <a:ext cx="257112" cy="3428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 flipV="1">
            <a:off x="4099271" y="4416047"/>
            <a:ext cx="1971191" cy="2471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5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678408" y="3687803"/>
            <a:ext cx="15959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defTabSz="6858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>
                    <a:lumMod val="75000"/>
                    <a:lumOff val="25000"/>
                  </a:schemeClr>
                </a:solidFill>
                <a:latin typeface="Agency FB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r"/>
            <a:r>
              <a:rPr lang="zh-CN" altLang="en-US" sz="240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339752" y="3121975"/>
            <a:ext cx="3529364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defTabSz="6858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>
                    <a:lumMod val="75000"/>
                    <a:lumOff val="25000"/>
                  </a:schemeClr>
                </a:solidFill>
                <a:latin typeface="Agency FB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algn="r"/>
            <a:r>
              <a:rPr lang="en-US" altLang="zh-CN" sz="44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44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-5699" y="7040556"/>
            <a:ext cx="9149699" cy="27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1408" tIns="25704" rIns="51408" bIns="25704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endParaRPr lang="zh-CN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96464" y="2472962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en-US" altLang="zh-CN" sz="100" kern="0" dirty="0">
                <a:solidFill>
                  <a:sysClr val="window" lastClr="FFFFFF"/>
                </a:solidFill>
              </a:rPr>
              <a:t>PPT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模板下载：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www.1ppt.com/moban/     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行业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PPT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模板：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www.1ppt.com/hangye/ </a:t>
            </a:r>
          </a:p>
          <a:p>
            <a:pPr defTabSz="914400">
              <a:defRPr/>
            </a:pPr>
            <a:r>
              <a:rPr lang="zh-CN" altLang="en-US" sz="100" kern="0" dirty="0">
                <a:solidFill>
                  <a:sysClr val="window" lastClr="FFFFFF"/>
                </a:solidFill>
              </a:rPr>
              <a:t>节日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PPT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模板：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www.1ppt.com/jieri/           PPT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素材下载：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www.1ppt.com/sucai/</a:t>
            </a:r>
          </a:p>
          <a:p>
            <a:pPr defTabSz="914400">
              <a:defRPr/>
            </a:pPr>
            <a:r>
              <a:rPr lang="en-US" altLang="zh-CN" sz="100" kern="0" dirty="0">
                <a:solidFill>
                  <a:sysClr val="window" lastClr="FFFFFF"/>
                </a:solidFill>
              </a:rPr>
              <a:t>PPT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背景图片：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www.1ppt.com/beijing/      PPT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图表下载：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www.1ppt.com/tubiao/      </a:t>
            </a:r>
          </a:p>
          <a:p>
            <a:pPr defTabSz="914400">
              <a:defRPr/>
            </a:pPr>
            <a:r>
              <a:rPr lang="zh-CN" altLang="en-US" sz="100" kern="0" dirty="0">
                <a:solidFill>
                  <a:sysClr val="window" lastClr="FFFFFF"/>
                </a:solidFill>
              </a:rPr>
              <a:t>优秀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PPT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下载：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www.1ppt.com/xiazai/        PPT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教程： 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www.1ppt.com/powerpoint/      </a:t>
            </a:r>
          </a:p>
          <a:p>
            <a:pPr defTabSz="914400">
              <a:defRPr/>
            </a:pPr>
            <a:r>
              <a:rPr lang="en-US" altLang="zh-CN" sz="100" kern="0" dirty="0">
                <a:solidFill>
                  <a:sysClr val="window" lastClr="FFFFFF"/>
                </a:solidFill>
              </a:rPr>
              <a:t>Word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教程： 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www.1ppt.com/word/              Excel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教程：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www.1ppt.com/excel/  </a:t>
            </a:r>
          </a:p>
          <a:p>
            <a:pPr defTabSz="914400">
              <a:defRPr/>
            </a:pPr>
            <a:r>
              <a:rPr lang="zh-CN" altLang="en-US" sz="100" kern="0" dirty="0">
                <a:solidFill>
                  <a:sysClr val="window" lastClr="FFFFFF"/>
                </a:solidFill>
              </a:rPr>
              <a:t>资料下载：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www.1ppt.com/ziliao/                PPT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课件下载：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www.1ppt.com/kejian/ </a:t>
            </a:r>
          </a:p>
          <a:p>
            <a:pPr defTabSz="914400">
              <a:defRPr/>
            </a:pPr>
            <a:r>
              <a:rPr lang="zh-CN" altLang="en-US" sz="100" kern="0" dirty="0">
                <a:solidFill>
                  <a:sysClr val="window" lastClr="FFFFFF"/>
                </a:solidFill>
              </a:rPr>
              <a:t>范文下载：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www.1ppt.com/fanwen/             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试卷下载：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www.1ppt.com/shiti/  </a:t>
            </a:r>
          </a:p>
          <a:p>
            <a:pPr defTabSz="914400">
              <a:defRPr/>
            </a:pPr>
            <a:r>
              <a:rPr lang="zh-CN" altLang="en-US" sz="100" kern="0" dirty="0">
                <a:solidFill>
                  <a:sysClr val="window" lastClr="FFFFFF"/>
                </a:solidFill>
              </a:rPr>
              <a:t>教案下载：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www.1ppt.com/jiaoan/        PPT</a:t>
            </a:r>
            <a:r>
              <a:rPr lang="zh-CN" altLang="en-US" sz="100" kern="0" dirty="0">
                <a:solidFill>
                  <a:sysClr val="window" lastClr="FFFFFF"/>
                </a:solidFill>
              </a:rPr>
              <a:t>论坛：</a:t>
            </a:r>
            <a:r>
              <a:rPr lang="en-US" altLang="zh-CN" sz="100" kern="0" dirty="0">
                <a:solidFill>
                  <a:sysClr val="window" lastClr="FFFFFF"/>
                </a:solidFill>
              </a:rPr>
              <a:t>www.1ppt.cn</a:t>
            </a:r>
          </a:p>
          <a:p>
            <a:pPr defTabSz="914400">
              <a:defRPr/>
            </a:pPr>
            <a:r>
              <a:rPr lang="en-US" altLang="zh-CN" sz="100" kern="0" dirty="0">
                <a:solidFill>
                  <a:sysClr val="window" lastClr="FFFFFF"/>
                </a:solidFill>
              </a:rPr>
              <a:t> </a:t>
            </a:r>
            <a:endParaRPr lang="zh-CN" altLang="en-US" sz="100" kern="0" dirty="0">
              <a:solidFill>
                <a:sysClr val="window" lastClr="FFFFFF"/>
              </a:solidFill>
            </a:endParaRPr>
          </a:p>
        </p:txBody>
      </p:sp>
      <p:sp>
        <p:nvSpPr>
          <p:cNvPr id="139" name="标题 1"/>
          <p:cNvSpPr txBox="1"/>
          <p:nvPr/>
        </p:nvSpPr>
        <p:spPr>
          <a:xfrm>
            <a:off x="3315522" y="1074487"/>
            <a:ext cx="4393378" cy="992579"/>
          </a:xfrm>
          <a:prstGeom prst="rect">
            <a:avLst/>
          </a:prstGeom>
          <a:noFill/>
          <a:ln>
            <a:noFill/>
          </a:ln>
        </p:spPr>
        <p:txBody>
          <a:bodyPr vert="horz" wrap="square" lIns="68580" tIns="34290" rIns="68580" bIns="34290" rtlCol="0" anchor="t"/>
          <a:lstStyle/>
          <a:p>
            <a:pPr defTabSz="685800">
              <a:lnSpc>
                <a:spcPct val="110000"/>
              </a:lnSpc>
            </a:pPr>
            <a:r>
              <a:rPr kumimoji="1" lang="en-US" altLang="zh-CN" sz="6000" dirty="0">
                <a:ln w="15875">
                  <a:solidFill>
                    <a:srgbClr val="000000">
                      <a:alpha val="10000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Source Han Sans CN Bold"/>
                <a:ea typeface="Source Han Sans CN Bold"/>
                <a:cs typeface="Source Han Sans CN Bold"/>
              </a:rPr>
              <a:t>2025.12.22</a:t>
            </a:r>
            <a:endParaRPr kumimoji="1" lang="zh-CN" altLang="en-US" sz="1350" dirty="0">
              <a:solidFill>
                <a:schemeClr val="accent1">
                  <a:lumMod val="75000"/>
                </a:schemeClr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366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15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8A5D6-4C99-A585-0532-881FC5216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3EED5F42-D3B6-4440-DB3B-3C7A248832BA}"/>
              </a:ext>
            </a:extLst>
          </p:cNvPr>
          <p:cNvSpPr/>
          <p:nvPr/>
        </p:nvSpPr>
        <p:spPr>
          <a:xfrm>
            <a:off x="2323318" y="1977307"/>
            <a:ext cx="917258" cy="917258"/>
          </a:xfrm>
          <a:prstGeom prst="ellipse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F058578B-76CB-DF90-AE07-0C8E31DDF7B8}"/>
              </a:ext>
            </a:extLst>
          </p:cNvPr>
          <p:cNvSpPr/>
          <p:nvPr/>
        </p:nvSpPr>
        <p:spPr>
          <a:xfrm rot="16200000" flipV="1">
            <a:off x="2976563" y="1605439"/>
            <a:ext cx="738664" cy="6689408"/>
          </a:xfrm>
          <a:prstGeom prst="rect">
            <a:avLst/>
          </a:prstGeom>
          <a:gradFill>
            <a:gsLst>
              <a:gs pos="53000">
                <a:srgbClr val="0065B3">
                  <a:alpha val="36000"/>
                </a:srgbClr>
              </a:gs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7" name="文本框 9">
            <a:extLst>
              <a:ext uri="{FF2B5EF4-FFF2-40B4-BE49-F238E27FC236}">
                <a16:creationId xmlns:a16="http://schemas.microsoft.com/office/drawing/2014/main" id="{9576459A-E3C8-8697-B0FA-74A97742FDC1}"/>
              </a:ext>
            </a:extLst>
          </p:cNvPr>
          <p:cNvSpPr txBox="1"/>
          <p:nvPr/>
        </p:nvSpPr>
        <p:spPr>
          <a:xfrm>
            <a:off x="417127" y="2990856"/>
            <a:ext cx="8570588" cy="8540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altLang="zh-CN" sz="4950" b="1" dirty="0" err="1">
                <a:solidFill>
                  <a:srgbClr val="5B9BD5">
                    <a:lumMod val="50000"/>
                  </a:srgbClr>
                </a:solidFill>
                <a:cs typeface="+mn-ea"/>
                <a:sym typeface="+mn-lt"/>
              </a:rPr>
              <a:t>Svm</a:t>
            </a:r>
            <a:r>
              <a:rPr lang="zh-CN" altLang="en-US" sz="4950" b="1" dirty="0">
                <a:solidFill>
                  <a:srgbClr val="5B9BD5">
                    <a:lumMod val="50000"/>
                  </a:srgbClr>
                </a:solidFill>
                <a:cs typeface="+mn-ea"/>
                <a:sym typeface="+mn-lt"/>
              </a:rPr>
              <a:t>与</a:t>
            </a:r>
            <a:r>
              <a:rPr lang="en-US" altLang="zh-CN" sz="4950" b="1" dirty="0" err="1">
                <a:solidFill>
                  <a:srgbClr val="5B9BD5">
                    <a:lumMod val="50000"/>
                  </a:srgbClr>
                </a:solidFill>
                <a:cs typeface="+mn-ea"/>
                <a:sym typeface="+mn-lt"/>
              </a:rPr>
              <a:t>minst</a:t>
            </a:r>
            <a:r>
              <a:rPr lang="zh-CN" altLang="en-US" sz="4950" b="1" dirty="0">
                <a:solidFill>
                  <a:srgbClr val="5B9BD5">
                    <a:lumMod val="50000"/>
                  </a:srgbClr>
                </a:solidFill>
                <a:cs typeface="+mn-ea"/>
                <a:sym typeface="+mn-lt"/>
              </a:rPr>
              <a:t>介绍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2FA044D-DE7C-2AFE-FD5E-A0F7E8FA7490}"/>
              </a:ext>
            </a:extLst>
          </p:cNvPr>
          <p:cNvSpPr/>
          <p:nvPr/>
        </p:nvSpPr>
        <p:spPr>
          <a:xfrm>
            <a:off x="2364752" y="2010169"/>
            <a:ext cx="917258" cy="917258"/>
          </a:xfrm>
          <a:prstGeom prst="ellipse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820DA36D-E525-D0BA-C881-6F3D72157DC7}"/>
              </a:ext>
            </a:extLst>
          </p:cNvPr>
          <p:cNvSpPr txBox="1"/>
          <p:nvPr/>
        </p:nvSpPr>
        <p:spPr>
          <a:xfrm>
            <a:off x="1305096" y="2122551"/>
            <a:ext cx="1935480" cy="7155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685800">
              <a:defRPr/>
            </a:pPr>
            <a:r>
              <a:rPr lang="en-US" altLang="zh-CN" sz="3300" dirty="0">
                <a:solidFill>
                  <a:srgbClr val="1F4E79"/>
                </a:solidFill>
                <a:cs typeface="+mn-ea"/>
                <a:sym typeface="+mn-lt"/>
              </a:rPr>
              <a:t>Part</a:t>
            </a:r>
            <a:r>
              <a:rPr lang="en-US" altLang="zh-CN" sz="3300" dirty="0">
                <a:solidFill>
                  <a:srgbClr val="E7E6E6">
                    <a:lumMod val="25000"/>
                  </a:srgbClr>
                </a:solidFill>
                <a:cs typeface="+mn-ea"/>
                <a:sym typeface="+mn-lt"/>
              </a:rPr>
              <a:t>  </a:t>
            </a:r>
            <a:r>
              <a:rPr lang="en-US" altLang="zh-CN" sz="4050" b="1" dirty="0">
                <a:solidFill>
                  <a:prstClr val="white"/>
                </a:solidFill>
                <a:cs typeface="+mn-ea"/>
                <a:sym typeface="+mn-lt"/>
              </a:rPr>
              <a:t>01</a:t>
            </a:r>
            <a:endParaRPr lang="en-US" altLang="zh-CN" sz="3300" b="1" dirty="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6" name="流程图: 接点 15">
            <a:extLst>
              <a:ext uri="{FF2B5EF4-FFF2-40B4-BE49-F238E27FC236}">
                <a16:creationId xmlns:a16="http://schemas.microsoft.com/office/drawing/2014/main" id="{9054DB44-08F2-2C7A-149D-1C37522AA009}"/>
              </a:ext>
            </a:extLst>
          </p:cNvPr>
          <p:cNvSpPr/>
          <p:nvPr/>
        </p:nvSpPr>
        <p:spPr>
          <a:xfrm flipV="1">
            <a:off x="7699151" y="958243"/>
            <a:ext cx="810000" cy="810000"/>
          </a:xfrm>
          <a:prstGeom prst="flowChartConnector">
            <a:avLst/>
          </a:prstGeom>
          <a:gradFill>
            <a:gsLst>
              <a:gs pos="0">
                <a:srgbClr val="26B9F5">
                  <a:alpha val="16000"/>
                </a:srgbClr>
              </a:gs>
              <a:gs pos="100000">
                <a:srgbClr val="2BC5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7" name="流程图: 接点 16">
            <a:extLst>
              <a:ext uri="{FF2B5EF4-FFF2-40B4-BE49-F238E27FC236}">
                <a16:creationId xmlns:a16="http://schemas.microsoft.com/office/drawing/2014/main" id="{1323207A-6630-E461-3CBB-117F709E22CA}"/>
              </a:ext>
            </a:extLst>
          </p:cNvPr>
          <p:cNvSpPr/>
          <p:nvPr/>
        </p:nvSpPr>
        <p:spPr>
          <a:xfrm flipV="1">
            <a:off x="7760588" y="958243"/>
            <a:ext cx="810000" cy="810000"/>
          </a:xfrm>
          <a:prstGeom prst="flowChartConnector">
            <a:avLst/>
          </a:prstGeom>
          <a:gradFill>
            <a:gsLst>
              <a:gs pos="0">
                <a:srgbClr val="0065B3">
                  <a:alpha val="1600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8" name="流程图: 接点 17">
            <a:extLst>
              <a:ext uri="{FF2B5EF4-FFF2-40B4-BE49-F238E27FC236}">
                <a16:creationId xmlns:a16="http://schemas.microsoft.com/office/drawing/2014/main" id="{D460D635-FF6E-1121-75ED-5635E3CF4292}"/>
              </a:ext>
            </a:extLst>
          </p:cNvPr>
          <p:cNvSpPr/>
          <p:nvPr/>
        </p:nvSpPr>
        <p:spPr>
          <a:xfrm flipV="1">
            <a:off x="8447715" y="1582549"/>
            <a:ext cx="540000" cy="540000"/>
          </a:xfrm>
          <a:prstGeom prst="flowChartConnector">
            <a:avLst/>
          </a:prstGeom>
          <a:gradFill>
            <a:gsLst>
              <a:gs pos="0">
                <a:srgbClr val="D0CECE">
                  <a:alpha val="14000"/>
                </a:srgbClr>
              </a:gs>
              <a:gs pos="100000">
                <a:schemeClr val="bg2">
                  <a:lumMod val="9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9" name="流程图: 接点 18">
            <a:extLst>
              <a:ext uri="{FF2B5EF4-FFF2-40B4-BE49-F238E27FC236}">
                <a16:creationId xmlns:a16="http://schemas.microsoft.com/office/drawing/2014/main" id="{742204C3-AB1D-3826-58D6-AD8EA15EE62D}"/>
              </a:ext>
            </a:extLst>
          </p:cNvPr>
          <p:cNvSpPr/>
          <p:nvPr/>
        </p:nvSpPr>
        <p:spPr>
          <a:xfrm flipV="1">
            <a:off x="8509151" y="1582549"/>
            <a:ext cx="540000" cy="540000"/>
          </a:xfrm>
          <a:prstGeom prst="flowChartConnector">
            <a:avLst/>
          </a:prstGeom>
          <a:gradFill>
            <a:gsLst>
              <a:gs pos="0">
                <a:srgbClr val="A6A6A6">
                  <a:alpha val="36000"/>
                </a:srgbClr>
              </a:gs>
              <a:gs pos="100000">
                <a:srgbClr val="A6A6A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0903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123CE-17C8-5A08-3985-AE2041223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DF66A469-18CF-634E-8EC8-D4913B5A9B76}"/>
              </a:ext>
            </a:extLst>
          </p:cNvPr>
          <p:cNvSpPr/>
          <p:nvPr/>
        </p:nvSpPr>
        <p:spPr>
          <a:xfrm rot="16200000" flipV="1">
            <a:off x="8334686" y="622296"/>
            <a:ext cx="27000" cy="964883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0" name="矩形 1">
            <a:extLst>
              <a:ext uri="{FF2B5EF4-FFF2-40B4-BE49-F238E27FC236}">
                <a16:creationId xmlns:a16="http://schemas.microsoft.com/office/drawing/2014/main" id="{7AD685D7-FB38-D9B5-DD9D-77916527BA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88913"/>
            <a:ext cx="131722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文本框 10">
            <a:extLst>
              <a:ext uri="{FF2B5EF4-FFF2-40B4-BE49-F238E27FC236}">
                <a16:creationId xmlns:a16="http://schemas.microsoft.com/office/drawing/2014/main" id="{C3015864-6113-C270-B600-19865C8DD7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298" y="-168140"/>
            <a:ext cx="635864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/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>
              <a:defRPr/>
            </a:pP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400" b="1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mnist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/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endParaRPr lang="zh-CN" altLang="en-US" sz="2000" b="1" dirty="0">
              <a:solidFill>
                <a:srgbClr val="4472C4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B480A9B-C022-0563-E8B6-620AC3121E7B}"/>
              </a:ext>
            </a:extLst>
          </p:cNvPr>
          <p:cNvSpPr txBox="1"/>
          <p:nvPr/>
        </p:nvSpPr>
        <p:spPr>
          <a:xfrm>
            <a:off x="528246" y="619441"/>
            <a:ext cx="66701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altLang="zh-CN" sz="20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——SVM</a:t>
            </a:r>
            <a:r>
              <a:rPr lang="zh-CN" altLang="en-US" sz="20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支持向量机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A888104-D8F8-D808-E70E-79EB0B01ED10}"/>
              </a:ext>
            </a:extLst>
          </p:cNvPr>
          <p:cNvSpPr txBox="1"/>
          <p:nvPr/>
        </p:nvSpPr>
        <p:spPr>
          <a:xfrm>
            <a:off x="-79908" y="1118238"/>
            <a:ext cx="891053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“找最优边界”的分类算法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</a:p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SVM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的目标是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最大化“间隔”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核函数（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Kernel Function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解决“非线性”问题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9AE094-1C63-D316-31C0-50A128FA7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541" y="2660425"/>
            <a:ext cx="643890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238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CEF4E-1420-52F0-3C06-1C51A0F63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1E3DF0D5-E403-E088-246F-1666A206FD77}"/>
              </a:ext>
            </a:extLst>
          </p:cNvPr>
          <p:cNvSpPr/>
          <p:nvPr/>
        </p:nvSpPr>
        <p:spPr>
          <a:xfrm rot="16200000" flipV="1">
            <a:off x="8334686" y="622296"/>
            <a:ext cx="27000" cy="964883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0" name="矩形 1">
            <a:extLst>
              <a:ext uri="{FF2B5EF4-FFF2-40B4-BE49-F238E27FC236}">
                <a16:creationId xmlns:a16="http://schemas.microsoft.com/office/drawing/2014/main" id="{6413633B-310A-C37C-9CD5-9386EBD84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88913"/>
            <a:ext cx="131722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文本框 10">
            <a:extLst>
              <a:ext uri="{FF2B5EF4-FFF2-40B4-BE49-F238E27FC236}">
                <a16:creationId xmlns:a16="http://schemas.microsoft.com/office/drawing/2014/main" id="{854410C5-19AB-7A9A-F587-6977E1BCF9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298" y="-168140"/>
            <a:ext cx="635864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/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>
              <a:defRPr/>
            </a:pP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400" b="1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mnist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/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endParaRPr lang="zh-CN" altLang="en-US" sz="2000" b="1" dirty="0">
              <a:solidFill>
                <a:srgbClr val="4472C4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32F77AB-AAA7-F826-1768-6EF88496D576}"/>
              </a:ext>
            </a:extLst>
          </p:cNvPr>
          <p:cNvSpPr txBox="1"/>
          <p:nvPr/>
        </p:nvSpPr>
        <p:spPr>
          <a:xfrm>
            <a:off x="528246" y="619441"/>
            <a:ext cx="66701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altLang="zh-CN" sz="20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对数字图像分类（而非直接对数字进行识别）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C11B8DC-5500-4E3F-FC07-A1DA1AF8DC10}"/>
              </a:ext>
            </a:extLst>
          </p:cNvPr>
          <p:cNvSpPr txBox="1"/>
          <p:nvPr/>
        </p:nvSpPr>
        <p:spPr>
          <a:xfrm>
            <a:off x="131723" y="1249528"/>
            <a:ext cx="8910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820536-80A8-EF51-FBC8-CAB5FD74A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69" y="2215925"/>
            <a:ext cx="7919861" cy="397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44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8D0B3-1E1E-6203-4726-5FF3E9B71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3F2126AC-27EB-0F85-BE77-53B9FD3F2967}"/>
              </a:ext>
            </a:extLst>
          </p:cNvPr>
          <p:cNvSpPr/>
          <p:nvPr/>
        </p:nvSpPr>
        <p:spPr>
          <a:xfrm rot="16200000" flipV="1">
            <a:off x="8334686" y="622296"/>
            <a:ext cx="27000" cy="964883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0" name="矩形 1">
            <a:extLst>
              <a:ext uri="{FF2B5EF4-FFF2-40B4-BE49-F238E27FC236}">
                <a16:creationId xmlns:a16="http://schemas.microsoft.com/office/drawing/2014/main" id="{AB406BE7-C24E-2D84-AE5A-BA6A49589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88913"/>
            <a:ext cx="131722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文本框 10">
            <a:extLst>
              <a:ext uri="{FF2B5EF4-FFF2-40B4-BE49-F238E27FC236}">
                <a16:creationId xmlns:a16="http://schemas.microsoft.com/office/drawing/2014/main" id="{9D56AF6A-B5C3-47C4-F9F2-9C1262811C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298" y="-168140"/>
            <a:ext cx="635864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/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>
              <a:defRPr/>
            </a:pP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400" b="1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mnist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/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endParaRPr lang="zh-CN" altLang="en-US" sz="2000" b="1" dirty="0">
              <a:solidFill>
                <a:srgbClr val="4472C4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A50E4EC-C444-0C33-860D-90AC22D172A2}"/>
              </a:ext>
            </a:extLst>
          </p:cNvPr>
          <p:cNvSpPr txBox="1"/>
          <p:nvPr/>
        </p:nvSpPr>
        <p:spPr>
          <a:xfrm>
            <a:off x="528246" y="619441"/>
            <a:ext cx="66701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altLang="zh-CN" sz="20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——SVM</a:t>
            </a:r>
            <a:endParaRPr lang="zh-CN" altLang="en-US" sz="2000" b="1" dirty="0">
              <a:solidFill>
                <a:srgbClr val="447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E73CD0-AE3E-71C9-1303-CBFAB665B3CF}"/>
              </a:ext>
            </a:extLst>
          </p:cNvPr>
          <p:cNvSpPr txBox="1"/>
          <p:nvPr/>
        </p:nvSpPr>
        <p:spPr>
          <a:xfrm>
            <a:off x="131723" y="1249528"/>
            <a:ext cx="89105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  定义一个三层神经网络来处理数字图像，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  最终该神经网络的计算会输出图像的标签类别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label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等于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且有两个线性层。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6C473E0-63F8-F7D0-128E-CF01DD73D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566" y="2495168"/>
            <a:ext cx="6800850" cy="38004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C80C2F3-5E50-F7BF-37A4-45C97EC83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0112" y="2564027"/>
            <a:ext cx="2757488" cy="369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7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431B1-C805-D1E1-AB94-77A336DCE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图片 26">
            <a:extLst>
              <a:ext uri="{FF2B5EF4-FFF2-40B4-BE49-F238E27FC236}">
                <a16:creationId xmlns:a16="http://schemas.microsoft.com/office/drawing/2014/main" id="{05B4EFFE-2389-9816-5E38-06C58AB05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78"/>
          <a:stretch>
            <a:fillRect/>
          </a:stretch>
        </p:blipFill>
        <p:spPr bwMode="auto">
          <a:xfrm>
            <a:off x="0" y="4324497"/>
            <a:ext cx="2966581" cy="111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BBAC1C80-D7EF-4071-AE0D-813E6D2DB818}"/>
              </a:ext>
            </a:extLst>
          </p:cNvPr>
          <p:cNvSpPr/>
          <p:nvPr/>
        </p:nvSpPr>
        <p:spPr>
          <a:xfrm rot="16200000" flipV="1">
            <a:off x="8334686" y="622296"/>
            <a:ext cx="27000" cy="964883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0" name="矩形 1">
            <a:extLst>
              <a:ext uri="{FF2B5EF4-FFF2-40B4-BE49-F238E27FC236}">
                <a16:creationId xmlns:a16="http://schemas.microsoft.com/office/drawing/2014/main" id="{C7D8CC7C-8F82-DA04-9A05-D7B76C7266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88913"/>
            <a:ext cx="131722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文本框 10">
            <a:extLst>
              <a:ext uri="{FF2B5EF4-FFF2-40B4-BE49-F238E27FC236}">
                <a16:creationId xmlns:a16="http://schemas.microsoft.com/office/drawing/2014/main" id="{9853AC03-2512-ECB5-56B7-B98E4CD887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298" y="-168140"/>
            <a:ext cx="635864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/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>
              <a:defRPr/>
            </a:pP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SVM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400" b="1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mnist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/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endParaRPr lang="zh-CN" altLang="en-US" sz="2000" b="1" dirty="0">
              <a:solidFill>
                <a:srgbClr val="4472C4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322DF05-AA8E-13B7-143B-A9A0F59BEF60}"/>
              </a:ext>
            </a:extLst>
          </p:cNvPr>
          <p:cNvSpPr txBox="1"/>
          <p:nvPr/>
        </p:nvSpPr>
        <p:spPr>
          <a:xfrm>
            <a:off x="528246" y="619441"/>
            <a:ext cx="66701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altLang="zh-CN" sz="20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en-US" altLang="zh-CN" sz="2000" b="1" dirty="0" err="1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mnist</a:t>
            </a:r>
            <a:endParaRPr lang="zh-CN" altLang="en-US" sz="2000" b="1" dirty="0">
              <a:solidFill>
                <a:srgbClr val="4472C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E69D3F7-28E2-650A-58BD-8022C5D47475}"/>
              </a:ext>
            </a:extLst>
          </p:cNvPr>
          <p:cNvSpPr txBox="1"/>
          <p:nvPr/>
        </p:nvSpPr>
        <p:spPr>
          <a:xfrm>
            <a:off x="131723" y="1249528"/>
            <a:ext cx="891053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MNIST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数据集是由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到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9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的数字图像构成的。包含训练集（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60000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张图像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+60000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个标签）和测试集（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10000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张图像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+10000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个标签）两部分。其原始数据以二进制文件形式存储，未经过任何图像格式封装，需通过特定规则解析。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038EB0-02CC-6B55-860C-BE108EA5D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841" y="3061112"/>
            <a:ext cx="6734175" cy="3028950"/>
          </a:xfrm>
          <a:prstGeom prst="rect">
            <a:avLst/>
          </a:prstGeom>
        </p:spPr>
      </p:pic>
      <p:pic>
        <p:nvPicPr>
          <p:cNvPr id="1026" name="图片 1">
            <a:extLst>
              <a:ext uri="{FF2B5EF4-FFF2-40B4-BE49-F238E27FC236}">
                <a16:creationId xmlns:a16="http://schemas.microsoft.com/office/drawing/2014/main" id="{E61CB45C-373C-CB70-4743-CF393DC89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60499"/>
            <a:ext cx="2108200" cy="1069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F8C5DFF8-FBC3-52A0-DC65-C0A568D26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182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CEF7D049-B4B3-FC08-53D2-CED130E6E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16760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090B91E1-D9ED-790F-C00F-A50B018F4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059775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1150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D393E-782D-24DF-FA50-ABB585E46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>
            <a:extLst>
              <a:ext uri="{FF2B5EF4-FFF2-40B4-BE49-F238E27FC236}">
                <a16:creationId xmlns:a16="http://schemas.microsoft.com/office/drawing/2014/main" id="{320122BD-FCBD-81ED-0D6E-AB56DA22BF94}"/>
              </a:ext>
            </a:extLst>
          </p:cNvPr>
          <p:cNvSpPr/>
          <p:nvPr/>
        </p:nvSpPr>
        <p:spPr>
          <a:xfrm rot="16200000" flipV="1">
            <a:off x="8334686" y="622296"/>
            <a:ext cx="27000" cy="964883"/>
          </a:xfrm>
          <a:prstGeom prst="rect">
            <a:avLst/>
          </a:prstGeom>
          <a:gradFill>
            <a:gsLst>
              <a:gs pos="0">
                <a:srgbClr val="0065B3">
                  <a:alpha val="0"/>
                </a:srgbClr>
              </a:gs>
              <a:gs pos="100000">
                <a:srgbClr val="0065B3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0" name="矩形 1">
            <a:extLst>
              <a:ext uri="{FF2B5EF4-FFF2-40B4-BE49-F238E27FC236}">
                <a16:creationId xmlns:a16="http://schemas.microsoft.com/office/drawing/2014/main" id="{E85DE0CB-189F-6A55-BF99-FA7365747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88913"/>
            <a:ext cx="131722" cy="463550"/>
          </a:xfrm>
          <a:prstGeom prst="rect">
            <a:avLst/>
          </a:prstGeom>
          <a:solidFill>
            <a:srgbClr val="1C48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文本框 10">
            <a:extLst>
              <a:ext uri="{FF2B5EF4-FFF2-40B4-BE49-F238E27FC236}">
                <a16:creationId xmlns:a16="http://schemas.microsoft.com/office/drawing/2014/main" id="{4897108E-C354-5CE5-7902-6D1C40CCD2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298" y="-168140"/>
            <a:ext cx="635864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/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>
              <a:defRPr/>
            </a:pP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 SVM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400" b="1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mnist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en-US" altLang="zh-CN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457200"/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endParaRPr lang="zh-CN" altLang="en-US" sz="2000" b="1" dirty="0">
              <a:solidFill>
                <a:srgbClr val="4472C4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1767642-258A-DD23-C1BC-AAD0534C9E5B}"/>
              </a:ext>
            </a:extLst>
          </p:cNvPr>
          <p:cNvSpPr txBox="1"/>
          <p:nvPr/>
        </p:nvSpPr>
        <p:spPr>
          <a:xfrm>
            <a:off x="528246" y="619441"/>
            <a:ext cx="66701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en-US" altLang="zh-CN" sz="20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——SVM </a:t>
            </a:r>
            <a:r>
              <a:rPr lang="zh-CN" altLang="en-US" sz="20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B7DAF73-56ED-CFA9-4A25-B8635F59BC6F}"/>
              </a:ext>
            </a:extLst>
          </p:cNvPr>
          <p:cNvSpPr txBox="1"/>
          <p:nvPr/>
        </p:nvSpPr>
        <p:spPr>
          <a:xfrm>
            <a:off x="131723" y="1249528"/>
            <a:ext cx="89105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  将图片转为二维数组后，再展平为输入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列向量（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784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个数据点）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400" dirty="0"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输入层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每一个神经元都会接收一个数据点。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42084D2-8380-8602-6E90-41E161C3A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823" y="2405489"/>
            <a:ext cx="7220335" cy="40267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CE5D44E-6080-2C1C-CD86-9B55ACDD3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23" y="2632804"/>
            <a:ext cx="8876208" cy="379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0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1014</TotalTime>
  <Words>2178</Words>
  <Application>Microsoft Office PowerPoint</Application>
  <PresentationFormat>全屏显示(4:3)</PresentationFormat>
  <Paragraphs>274</Paragraphs>
  <Slides>33</Slides>
  <Notes>16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50" baseType="lpstr">
      <vt:lpstr>HelloFont WenYiHei</vt:lpstr>
      <vt:lpstr>OPPOSans B</vt:lpstr>
      <vt:lpstr>OPPOSans H</vt:lpstr>
      <vt:lpstr>OPPOSans R</vt:lpstr>
      <vt:lpstr>Source Han Sans CN Bold</vt:lpstr>
      <vt:lpstr>等线</vt:lpstr>
      <vt:lpstr>仿宋</vt:lpstr>
      <vt:lpstr>黑体</vt:lpstr>
      <vt:lpstr>楷体</vt:lpstr>
      <vt:lpstr>宋体</vt:lpstr>
      <vt:lpstr>微软雅黑</vt:lpstr>
      <vt:lpstr>Arial</vt:lpstr>
      <vt:lpstr>Calibri</vt:lpstr>
      <vt:lpstr>Calibri Light</vt:lpstr>
      <vt:lpstr>Times New Roman</vt:lpstr>
      <vt:lpstr>Wingdings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yin mi</dc:creator>
  <cp:lastModifiedBy>yin mi</cp:lastModifiedBy>
  <cp:revision>30</cp:revision>
  <dcterms:created xsi:type="dcterms:W3CDTF">2025-03-07T06:29:54Z</dcterms:created>
  <dcterms:modified xsi:type="dcterms:W3CDTF">2025-12-26T13:09:51Z</dcterms:modified>
</cp:coreProperties>
</file>